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97" r:id="rId4"/>
    <p:sldId id="260" r:id="rId5"/>
    <p:sldId id="294" r:id="rId6"/>
    <p:sldId id="288" r:id="rId7"/>
    <p:sldId id="299" r:id="rId8"/>
    <p:sldId id="300" r:id="rId9"/>
    <p:sldId id="30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4629"/>
  </p:normalViewPr>
  <p:slideViewPr>
    <p:cSldViewPr snapToGrid="0">
      <p:cViewPr varScale="1">
        <p:scale>
          <a:sx n="88" d="100"/>
          <a:sy n="88" d="100"/>
        </p:scale>
        <p:origin x="216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0B077-60DC-4D7F-8559-3B86305069E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0834BE9-2058-441E-A5DC-1A476F8AB456}">
      <dgm:prSet phldrT="[Testo]" custT="1"/>
      <dgm:spPr/>
      <dgm:t>
        <a:bodyPr/>
        <a:lstStyle/>
        <a:p>
          <a:r>
            <a:rPr lang="it-IT" sz="1600" dirty="0">
              <a:solidFill>
                <a:schemeClr val="bg1"/>
              </a:solidFill>
            </a:rPr>
            <a:t>ARRIVO RICHIESTA</a:t>
          </a:r>
        </a:p>
        <a:p>
          <a:r>
            <a:rPr lang="it-IT" sz="1600" dirty="0">
              <a:solidFill>
                <a:schemeClr val="bg1"/>
              </a:solidFill>
            </a:rPr>
            <a:t>(passaparola, servizi socioassistenziali, diretti)</a:t>
          </a:r>
          <a:endParaRPr lang="en-GB" sz="1600" dirty="0">
            <a:solidFill>
              <a:schemeClr val="bg1"/>
            </a:solidFill>
          </a:endParaRPr>
        </a:p>
      </dgm:t>
    </dgm:pt>
    <dgm:pt modelId="{997CB13D-AFB6-4B7D-B882-BC114B801B46}" type="parTrans" cxnId="{F85BA77C-7FFB-49D1-9866-1A142C1C1679}">
      <dgm:prSet/>
      <dgm:spPr/>
      <dgm:t>
        <a:bodyPr/>
        <a:lstStyle/>
        <a:p>
          <a:endParaRPr lang="en-GB" sz="2400"/>
        </a:p>
      </dgm:t>
    </dgm:pt>
    <dgm:pt modelId="{52B5883E-54DA-4984-A653-DA269C348DAD}" type="sibTrans" cxnId="{F85BA77C-7FFB-49D1-9866-1A142C1C1679}">
      <dgm:prSet custT="1"/>
      <dgm:spPr/>
      <dgm:t>
        <a:bodyPr/>
        <a:lstStyle/>
        <a:p>
          <a:endParaRPr lang="en-GB" sz="2400"/>
        </a:p>
      </dgm:t>
    </dgm:pt>
    <dgm:pt modelId="{404F7EBF-5F45-41A9-B153-0D7375492058}">
      <dgm:prSet phldrT="[Testo]" custT="1"/>
      <dgm:spPr/>
      <dgm:t>
        <a:bodyPr/>
        <a:lstStyle/>
        <a:p>
          <a:r>
            <a:rPr lang="it-IT" sz="1600" dirty="0">
              <a:solidFill>
                <a:schemeClr val="bg1"/>
              </a:solidFill>
            </a:rPr>
            <a:t>PRIMO COLLOQUIO TELEFONICO</a:t>
          </a:r>
        </a:p>
        <a:p>
          <a:r>
            <a:rPr lang="it-IT" sz="1600" dirty="0">
              <a:solidFill>
                <a:schemeClr val="bg1"/>
              </a:solidFill>
            </a:rPr>
            <a:t>(racconto e appuntamento)</a:t>
          </a:r>
          <a:endParaRPr lang="en-GB" sz="1600" dirty="0">
            <a:solidFill>
              <a:schemeClr val="bg1"/>
            </a:solidFill>
          </a:endParaRPr>
        </a:p>
      </dgm:t>
    </dgm:pt>
    <dgm:pt modelId="{E87E7707-C0C8-405C-A181-9EFDD3E6D329}" type="parTrans" cxnId="{4A076EFE-E1D1-4ACB-BB43-BC4788ED2E92}">
      <dgm:prSet/>
      <dgm:spPr/>
      <dgm:t>
        <a:bodyPr/>
        <a:lstStyle/>
        <a:p>
          <a:endParaRPr lang="en-GB" sz="2400"/>
        </a:p>
      </dgm:t>
    </dgm:pt>
    <dgm:pt modelId="{D126A5D4-8626-4611-951E-9B1F03E45E44}" type="sibTrans" cxnId="{4A076EFE-E1D1-4ACB-BB43-BC4788ED2E92}">
      <dgm:prSet custT="1"/>
      <dgm:spPr/>
      <dgm:t>
        <a:bodyPr/>
        <a:lstStyle/>
        <a:p>
          <a:endParaRPr lang="en-GB" sz="2400"/>
        </a:p>
      </dgm:t>
    </dgm:pt>
    <dgm:pt modelId="{CC0F9AEB-6E87-482E-AD2C-CBB9759EB8F8}">
      <dgm:prSet phldrT="[Testo]" custT="1"/>
      <dgm:spPr/>
      <dgm:t>
        <a:bodyPr/>
        <a:lstStyle/>
        <a:p>
          <a:r>
            <a:rPr lang="it-IT" sz="1600" dirty="0">
              <a:solidFill>
                <a:schemeClr val="bg1"/>
              </a:solidFill>
            </a:rPr>
            <a:t>ORIENTAMENTO</a:t>
          </a:r>
        </a:p>
        <a:p>
          <a:r>
            <a:rPr lang="it-IT" sz="1600" dirty="0">
              <a:solidFill>
                <a:schemeClr val="bg1"/>
              </a:solidFill>
            </a:rPr>
            <a:t>(</a:t>
          </a:r>
          <a:r>
            <a:rPr lang="it-IT" sz="1800" dirty="0">
              <a:solidFill>
                <a:schemeClr val="bg1"/>
              </a:solidFill>
            </a:rPr>
            <a:t>rete</a:t>
          </a:r>
          <a:r>
            <a:rPr lang="it-IT" sz="1600" dirty="0">
              <a:solidFill>
                <a:schemeClr val="bg1"/>
              </a:solidFill>
            </a:rPr>
            <a:t> territoriale) </a:t>
          </a:r>
          <a:endParaRPr lang="en-GB" sz="1600" dirty="0">
            <a:solidFill>
              <a:schemeClr val="bg1"/>
            </a:solidFill>
          </a:endParaRPr>
        </a:p>
      </dgm:t>
    </dgm:pt>
    <dgm:pt modelId="{0953F44C-A414-4D83-9851-DCEB73703ECA}" type="parTrans" cxnId="{20AA70CE-D4A3-48F3-B5AC-D8911AAEB165}">
      <dgm:prSet/>
      <dgm:spPr/>
      <dgm:t>
        <a:bodyPr/>
        <a:lstStyle/>
        <a:p>
          <a:endParaRPr lang="en-GB" sz="2400"/>
        </a:p>
      </dgm:t>
    </dgm:pt>
    <dgm:pt modelId="{A048E5FF-4014-442F-90FD-AF7C7B509606}" type="sibTrans" cxnId="{20AA70CE-D4A3-48F3-B5AC-D8911AAEB165}">
      <dgm:prSet custT="1"/>
      <dgm:spPr/>
      <dgm:t>
        <a:bodyPr/>
        <a:lstStyle/>
        <a:p>
          <a:endParaRPr lang="en-GB" sz="2400"/>
        </a:p>
      </dgm:t>
    </dgm:pt>
    <dgm:pt modelId="{B0E04C6D-C161-4116-B361-AC260964CED1}">
      <dgm:prSet phldrT="[Testo]" custT="1"/>
      <dgm:spPr/>
      <dgm:t>
        <a:bodyPr/>
        <a:lstStyle/>
        <a:p>
          <a:r>
            <a:rPr lang="it-IT" sz="1600" dirty="0"/>
            <a:t>RICERCA CASA</a:t>
          </a:r>
        </a:p>
        <a:p>
          <a:r>
            <a:rPr lang="it-IT" sz="1600" dirty="0"/>
            <a:t>(agenzie </a:t>
          </a:r>
          <a:r>
            <a:rPr lang="it-IT" sz="1600" dirty="0" err="1"/>
            <a:t>immobliari</a:t>
          </a:r>
          <a:r>
            <a:rPr lang="it-IT" sz="1600" dirty="0"/>
            <a:t>, amministratori condominio, proprietari)</a:t>
          </a:r>
          <a:endParaRPr lang="en-GB" sz="1600" dirty="0"/>
        </a:p>
      </dgm:t>
    </dgm:pt>
    <dgm:pt modelId="{21420E9B-3370-4CC3-A72F-A06E58198F71}" type="parTrans" cxnId="{3ACC1D73-8C1A-4909-8A02-9A54C95007F3}">
      <dgm:prSet/>
      <dgm:spPr/>
      <dgm:t>
        <a:bodyPr/>
        <a:lstStyle/>
        <a:p>
          <a:endParaRPr lang="en-GB" sz="2400"/>
        </a:p>
      </dgm:t>
    </dgm:pt>
    <dgm:pt modelId="{EFF8D0F1-50AB-4E28-9AF2-3A0354738257}" type="sibTrans" cxnId="{3ACC1D73-8C1A-4909-8A02-9A54C95007F3}">
      <dgm:prSet custT="1"/>
      <dgm:spPr/>
      <dgm:t>
        <a:bodyPr/>
        <a:lstStyle/>
        <a:p>
          <a:endParaRPr lang="en-GB" sz="2400"/>
        </a:p>
      </dgm:t>
    </dgm:pt>
    <dgm:pt modelId="{A36B482D-B672-4A24-987B-17136A4E720E}">
      <dgm:prSet phldrT="[Testo]" custT="1"/>
      <dgm:spPr/>
      <dgm:t>
        <a:bodyPr/>
        <a:lstStyle/>
        <a:p>
          <a:r>
            <a:rPr lang="it-IT" sz="1600" dirty="0"/>
            <a:t>MEDIAZIONE TRA LE PARTI</a:t>
          </a:r>
        </a:p>
        <a:p>
          <a:r>
            <a:rPr lang="it-IT" sz="1600" dirty="0"/>
            <a:t>(soluzioni </a:t>
          </a:r>
          <a:r>
            <a:rPr lang="it-IT" sz="1600" dirty="0" err="1"/>
            <a:t>sostenibli</a:t>
          </a:r>
          <a:r>
            <a:rPr lang="it-IT" sz="1600" dirty="0"/>
            <a:t>, garanzia morale) </a:t>
          </a:r>
          <a:endParaRPr lang="en-GB" sz="1600" dirty="0"/>
        </a:p>
      </dgm:t>
    </dgm:pt>
    <dgm:pt modelId="{367CA8DC-B6E8-4C3F-8190-3F8FC467FB45}" type="parTrans" cxnId="{AB54771A-1573-4C1E-A25F-9D38CD060528}">
      <dgm:prSet/>
      <dgm:spPr/>
      <dgm:t>
        <a:bodyPr/>
        <a:lstStyle/>
        <a:p>
          <a:endParaRPr lang="en-GB" sz="2400"/>
        </a:p>
      </dgm:t>
    </dgm:pt>
    <dgm:pt modelId="{D9C1FF3D-7482-4E1A-967F-ADC9C671912D}" type="sibTrans" cxnId="{AB54771A-1573-4C1E-A25F-9D38CD060528}">
      <dgm:prSet custT="1"/>
      <dgm:spPr/>
      <dgm:t>
        <a:bodyPr/>
        <a:lstStyle/>
        <a:p>
          <a:endParaRPr lang="en-GB" sz="2400"/>
        </a:p>
      </dgm:t>
    </dgm:pt>
    <dgm:pt modelId="{0DFFB3B7-E0B8-402F-8A58-44010B60703A}">
      <dgm:prSet phldrT="[Testo]" custT="1"/>
      <dgm:spPr>
        <a:solidFill>
          <a:schemeClr val="accent1"/>
        </a:solidFill>
        <a:ln w="38100"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it-IT" sz="1600" b="1" dirty="0"/>
            <a:t>STIPULA CONTRATTO (polizza </a:t>
          </a:r>
          <a:r>
            <a:rPr lang="it-IT" sz="1600" b="1" dirty="0" err="1"/>
            <a:t>Salvaffitto</a:t>
          </a:r>
          <a:r>
            <a:rPr lang="it-IT" sz="1600" b="1" dirty="0"/>
            <a:t> Residenziale)</a:t>
          </a:r>
          <a:endParaRPr lang="en-GB" sz="1600" b="1" dirty="0"/>
        </a:p>
      </dgm:t>
    </dgm:pt>
    <dgm:pt modelId="{B4509FF6-B20E-44CD-9C06-FBF72B6FBDF0}" type="parTrans" cxnId="{436B9D70-8EE2-4501-8E98-8BC6523EA104}">
      <dgm:prSet/>
      <dgm:spPr/>
      <dgm:t>
        <a:bodyPr/>
        <a:lstStyle/>
        <a:p>
          <a:endParaRPr lang="en-GB" sz="2400"/>
        </a:p>
      </dgm:t>
    </dgm:pt>
    <dgm:pt modelId="{E7A2DA24-959D-4DD2-B23F-9BF3398B536A}" type="sibTrans" cxnId="{436B9D70-8EE2-4501-8E98-8BC6523EA104}">
      <dgm:prSet custT="1"/>
      <dgm:spPr/>
      <dgm:t>
        <a:bodyPr/>
        <a:lstStyle/>
        <a:p>
          <a:endParaRPr lang="en-GB" sz="2400"/>
        </a:p>
      </dgm:t>
    </dgm:pt>
    <dgm:pt modelId="{BDC2AFD8-8134-4FA1-9AE7-B39CCDD39B2F}">
      <dgm:prSet phldrT="[Testo]" custT="1"/>
      <dgm:spPr/>
      <dgm:t>
        <a:bodyPr/>
        <a:lstStyle/>
        <a:p>
          <a:r>
            <a:rPr lang="it-IT" sz="1600" dirty="0"/>
            <a:t>FEEDBACK </a:t>
          </a:r>
        </a:p>
        <a:p>
          <a:r>
            <a:rPr lang="it-IT" sz="1600" dirty="0"/>
            <a:t>(telefonata all’inquilino entro un mese dalla stipula)</a:t>
          </a:r>
          <a:endParaRPr lang="en-GB" sz="1600" dirty="0"/>
        </a:p>
      </dgm:t>
    </dgm:pt>
    <dgm:pt modelId="{DD92540A-F2BB-4720-B254-AA7798A5DA74}" type="parTrans" cxnId="{5EDD9302-2086-48D9-87B7-9C43AE657259}">
      <dgm:prSet/>
      <dgm:spPr/>
      <dgm:t>
        <a:bodyPr/>
        <a:lstStyle/>
        <a:p>
          <a:endParaRPr lang="en-GB" sz="2400"/>
        </a:p>
      </dgm:t>
    </dgm:pt>
    <dgm:pt modelId="{8B1B43D8-8B9B-479D-B4E5-E06AF55FAFBC}" type="sibTrans" cxnId="{5EDD9302-2086-48D9-87B7-9C43AE657259}">
      <dgm:prSet custT="1"/>
      <dgm:spPr>
        <a:ln>
          <a:solidFill>
            <a:schemeClr val="accent1"/>
          </a:solidFill>
          <a:headEnd w="med" len="med"/>
        </a:ln>
      </dgm:spPr>
      <dgm:t>
        <a:bodyPr/>
        <a:lstStyle/>
        <a:p>
          <a:endParaRPr lang="en-GB" sz="2400"/>
        </a:p>
      </dgm:t>
    </dgm:pt>
    <dgm:pt modelId="{EAA7D374-ADA9-44AA-9318-4383643128EA}">
      <dgm:prSet custT="1"/>
      <dgm:spPr/>
      <dgm:t>
        <a:bodyPr/>
        <a:lstStyle/>
        <a:p>
          <a:r>
            <a:rPr lang="it-IT" sz="1600" dirty="0">
              <a:solidFill>
                <a:schemeClr val="bg1"/>
              </a:solidFill>
            </a:rPr>
            <a:t>COLLOQUIO PRESSO ABITAZIONE</a:t>
          </a:r>
        </a:p>
        <a:p>
          <a:r>
            <a:rPr lang="it-IT" sz="1600" dirty="0">
              <a:solidFill>
                <a:schemeClr val="bg1"/>
              </a:solidFill>
            </a:rPr>
            <a:t>(condizioni e bisogno </a:t>
          </a:r>
          <a:r>
            <a:rPr lang="it-IT" sz="1600" dirty="0" err="1">
              <a:solidFill>
                <a:schemeClr val="bg1"/>
              </a:solidFill>
            </a:rPr>
            <a:t>abiativo</a:t>
          </a:r>
          <a:r>
            <a:rPr lang="it-IT" sz="1600" dirty="0">
              <a:solidFill>
                <a:schemeClr val="bg1"/>
              </a:solidFill>
            </a:rPr>
            <a:t>)</a:t>
          </a:r>
        </a:p>
      </dgm:t>
    </dgm:pt>
    <dgm:pt modelId="{F1716556-F1E2-42D7-A375-B0860540E065}" type="parTrans" cxnId="{6B7359D5-B0BA-451D-9AAD-26EEA039EFE8}">
      <dgm:prSet/>
      <dgm:spPr/>
      <dgm:t>
        <a:bodyPr/>
        <a:lstStyle/>
        <a:p>
          <a:endParaRPr lang="en-GB" sz="2400"/>
        </a:p>
      </dgm:t>
    </dgm:pt>
    <dgm:pt modelId="{BADD8C63-8DFD-4536-A325-EE2246495DC8}" type="sibTrans" cxnId="{6B7359D5-B0BA-451D-9AAD-26EEA039EFE8}">
      <dgm:prSet custT="1"/>
      <dgm:spPr/>
      <dgm:t>
        <a:bodyPr/>
        <a:lstStyle/>
        <a:p>
          <a:endParaRPr lang="en-GB" sz="2400"/>
        </a:p>
      </dgm:t>
    </dgm:pt>
    <dgm:pt modelId="{27EE132C-E855-49A3-9571-817A46849A55}">
      <dgm:prSet phldrT="[Testo]" custT="1"/>
      <dgm:spPr/>
      <dgm:t>
        <a:bodyPr/>
        <a:lstStyle/>
        <a:p>
          <a:r>
            <a:rPr lang="it-IT" sz="1600" dirty="0"/>
            <a:t>MEDIAZIONE SU RICHIESTA</a:t>
          </a:r>
        </a:p>
        <a:p>
          <a:r>
            <a:rPr lang="it-IT" sz="1600" dirty="0"/>
            <a:t>(supporto economia domestica, mediazione culturale..)</a:t>
          </a:r>
          <a:endParaRPr lang="en-GB" sz="1600" dirty="0"/>
        </a:p>
      </dgm:t>
    </dgm:pt>
    <dgm:pt modelId="{B43703F3-9ED5-430B-8358-A7C1A419993F}" type="parTrans" cxnId="{D63A4960-61B9-4D73-87E7-C1F96C9E0D9C}">
      <dgm:prSet/>
      <dgm:spPr/>
      <dgm:t>
        <a:bodyPr/>
        <a:lstStyle/>
        <a:p>
          <a:endParaRPr lang="en-GB" sz="2400"/>
        </a:p>
      </dgm:t>
    </dgm:pt>
    <dgm:pt modelId="{97F572B4-DC9F-4BC7-9850-BAB5F022AF95}" type="sibTrans" cxnId="{D63A4960-61B9-4D73-87E7-C1F96C9E0D9C}">
      <dgm:prSet custT="1"/>
      <dgm:spPr/>
      <dgm:t>
        <a:bodyPr/>
        <a:lstStyle/>
        <a:p>
          <a:endParaRPr lang="en-GB" sz="2400"/>
        </a:p>
      </dgm:t>
    </dgm:pt>
    <dgm:pt modelId="{251F2DF7-AA30-4862-8F77-AF355948B03A}">
      <dgm:prSet phldrT="[Testo]" custT="1"/>
      <dgm:spPr/>
      <dgm:t>
        <a:bodyPr/>
        <a:lstStyle/>
        <a:p>
          <a:r>
            <a:rPr lang="it-IT" sz="1600" dirty="0"/>
            <a:t>IN CASO DI MOROSITA’ </a:t>
          </a:r>
        </a:p>
        <a:p>
          <a:r>
            <a:rPr lang="it-IT" sz="1600" dirty="0"/>
            <a:t>(accensione polizza o per morosità incolpevoli accompagnamento a soluzioni alternative)</a:t>
          </a:r>
          <a:endParaRPr lang="en-GB" sz="1600" dirty="0"/>
        </a:p>
      </dgm:t>
    </dgm:pt>
    <dgm:pt modelId="{26C4291D-2768-4495-914D-246084DC1E0C}" type="parTrans" cxnId="{279D5CE6-7287-4453-B2A8-D0212B1678B5}">
      <dgm:prSet/>
      <dgm:spPr/>
      <dgm:t>
        <a:bodyPr/>
        <a:lstStyle/>
        <a:p>
          <a:endParaRPr lang="en-GB" sz="2400"/>
        </a:p>
      </dgm:t>
    </dgm:pt>
    <dgm:pt modelId="{73E7BA01-CB52-4F1B-9CEC-AD6809C95575}" type="sibTrans" cxnId="{279D5CE6-7287-4453-B2A8-D0212B1678B5}">
      <dgm:prSet/>
      <dgm:spPr/>
      <dgm:t>
        <a:bodyPr/>
        <a:lstStyle/>
        <a:p>
          <a:endParaRPr lang="en-GB" sz="2400"/>
        </a:p>
      </dgm:t>
    </dgm:pt>
    <dgm:pt modelId="{FEC4C46F-F28B-4865-B2AF-EE69C08DAB3E}">
      <dgm:prSet phldrT="[Testo]" custT="1"/>
      <dgm:spPr/>
      <dgm:t>
        <a:bodyPr/>
        <a:lstStyle/>
        <a:p>
          <a:r>
            <a:rPr lang="it-IT" sz="1600"/>
            <a:t>FEEDBACK </a:t>
          </a:r>
        </a:p>
        <a:p>
          <a:r>
            <a:rPr lang="it-IT" sz="1600"/>
            <a:t>(verifica soddisfazione sulla soluzione adottata)</a:t>
          </a:r>
          <a:endParaRPr lang="en-GB" sz="1600" dirty="0"/>
        </a:p>
      </dgm:t>
    </dgm:pt>
    <dgm:pt modelId="{3F4C8712-706B-4C67-BA8E-1468CDF3AD7E}" type="parTrans" cxnId="{C71E8342-145B-4E8D-9FD1-0295708D0B31}">
      <dgm:prSet/>
      <dgm:spPr/>
      <dgm:t>
        <a:bodyPr/>
        <a:lstStyle/>
        <a:p>
          <a:endParaRPr lang="en-GB"/>
        </a:p>
      </dgm:t>
    </dgm:pt>
    <dgm:pt modelId="{7D606011-3304-46DF-883E-180691FA48DD}" type="sibTrans" cxnId="{C71E8342-145B-4E8D-9FD1-0295708D0B31}">
      <dgm:prSet/>
      <dgm:spPr/>
      <dgm:t>
        <a:bodyPr/>
        <a:lstStyle/>
        <a:p>
          <a:endParaRPr lang="en-GB"/>
        </a:p>
      </dgm:t>
    </dgm:pt>
    <dgm:pt modelId="{93798650-2F6F-4E8B-981F-CD6EF56427C0}">
      <dgm:prSet phldrT="[Testo]" custT="1"/>
      <dgm:spPr/>
      <dgm:t>
        <a:bodyPr/>
        <a:lstStyle/>
        <a:p>
          <a:r>
            <a:rPr lang="it-IT" sz="1600" dirty="0"/>
            <a:t>FEEDBACK </a:t>
          </a:r>
        </a:p>
        <a:p>
          <a:r>
            <a:rPr lang="it-IT" sz="1600" dirty="0"/>
            <a:t>(verifica raggiungimento soluzione </a:t>
          </a:r>
          <a:r>
            <a:rPr lang="it-IT" sz="1600" dirty="0" err="1"/>
            <a:t>win</a:t>
          </a:r>
          <a:r>
            <a:rPr lang="it-IT" sz="1600" dirty="0"/>
            <a:t> </a:t>
          </a:r>
          <a:r>
            <a:rPr lang="it-IT" sz="1600" dirty="0" err="1"/>
            <a:t>win</a:t>
          </a:r>
          <a:r>
            <a:rPr lang="it-IT" sz="1600" dirty="0"/>
            <a:t>)</a:t>
          </a:r>
          <a:endParaRPr lang="en-GB" sz="1600" dirty="0"/>
        </a:p>
      </dgm:t>
    </dgm:pt>
    <dgm:pt modelId="{FD7B2A07-5977-40DA-9E01-58259070FF12}" type="parTrans" cxnId="{58D0664C-B851-4734-908C-F15279C30A7B}">
      <dgm:prSet/>
      <dgm:spPr/>
      <dgm:t>
        <a:bodyPr/>
        <a:lstStyle/>
        <a:p>
          <a:endParaRPr lang="en-GB"/>
        </a:p>
      </dgm:t>
    </dgm:pt>
    <dgm:pt modelId="{2CBF8C70-0145-4F19-BA47-327599A79F03}" type="sibTrans" cxnId="{58D0664C-B851-4734-908C-F15279C30A7B}">
      <dgm:prSet/>
      <dgm:spPr/>
      <dgm:t>
        <a:bodyPr/>
        <a:lstStyle/>
        <a:p>
          <a:endParaRPr lang="en-GB"/>
        </a:p>
      </dgm:t>
    </dgm:pt>
    <dgm:pt modelId="{B3D4DD71-97D1-410C-AF54-F3AB46FD460D}" type="pres">
      <dgm:prSet presAssocID="{31E0B077-60DC-4D7F-8559-3B86305069E3}" presName="Name0" presStyleCnt="0">
        <dgm:presLayoutVars>
          <dgm:dir/>
          <dgm:resizeHandles val="exact"/>
        </dgm:presLayoutVars>
      </dgm:prSet>
      <dgm:spPr/>
    </dgm:pt>
    <dgm:pt modelId="{FB18D842-0FB5-4056-AD8A-41BCE2930499}" type="pres">
      <dgm:prSet presAssocID="{50834BE9-2058-441E-A5DC-1A476F8AB456}" presName="node" presStyleLbl="node1" presStyleIdx="0" presStyleCnt="12">
        <dgm:presLayoutVars>
          <dgm:bulletEnabled val="1"/>
        </dgm:presLayoutVars>
      </dgm:prSet>
      <dgm:spPr/>
    </dgm:pt>
    <dgm:pt modelId="{DB8A48AF-5EE3-4C65-A677-1FB49A6055C4}" type="pres">
      <dgm:prSet presAssocID="{52B5883E-54DA-4984-A653-DA269C348DAD}" presName="sibTrans" presStyleLbl="sibTrans1D1" presStyleIdx="0" presStyleCnt="11"/>
      <dgm:spPr/>
    </dgm:pt>
    <dgm:pt modelId="{6FECDE48-7494-4605-803D-E6959A5F1173}" type="pres">
      <dgm:prSet presAssocID="{52B5883E-54DA-4984-A653-DA269C348DAD}" presName="connectorText" presStyleLbl="sibTrans1D1" presStyleIdx="0" presStyleCnt="11"/>
      <dgm:spPr/>
    </dgm:pt>
    <dgm:pt modelId="{92CF3E9C-9F97-4014-B406-E06756B022E4}" type="pres">
      <dgm:prSet presAssocID="{404F7EBF-5F45-41A9-B153-0D7375492058}" presName="node" presStyleLbl="node1" presStyleIdx="1" presStyleCnt="12">
        <dgm:presLayoutVars>
          <dgm:bulletEnabled val="1"/>
        </dgm:presLayoutVars>
      </dgm:prSet>
      <dgm:spPr/>
    </dgm:pt>
    <dgm:pt modelId="{D658A641-FB66-4EF5-85E5-CF53BF7E4EC2}" type="pres">
      <dgm:prSet presAssocID="{D126A5D4-8626-4611-951E-9B1F03E45E44}" presName="sibTrans" presStyleLbl="sibTrans1D1" presStyleIdx="1" presStyleCnt="11"/>
      <dgm:spPr/>
    </dgm:pt>
    <dgm:pt modelId="{E55A3308-8210-4FAF-BC79-76953D2DF457}" type="pres">
      <dgm:prSet presAssocID="{D126A5D4-8626-4611-951E-9B1F03E45E44}" presName="connectorText" presStyleLbl="sibTrans1D1" presStyleIdx="1" presStyleCnt="11"/>
      <dgm:spPr/>
    </dgm:pt>
    <dgm:pt modelId="{B9676510-1E10-4E2D-94A2-B85CAD116866}" type="pres">
      <dgm:prSet presAssocID="{EAA7D374-ADA9-44AA-9318-4383643128EA}" presName="node" presStyleLbl="node1" presStyleIdx="2" presStyleCnt="12">
        <dgm:presLayoutVars>
          <dgm:bulletEnabled val="1"/>
        </dgm:presLayoutVars>
      </dgm:prSet>
      <dgm:spPr/>
    </dgm:pt>
    <dgm:pt modelId="{2D79AD05-F940-4DB4-A143-4E82ABC18450}" type="pres">
      <dgm:prSet presAssocID="{BADD8C63-8DFD-4536-A325-EE2246495DC8}" presName="sibTrans" presStyleLbl="sibTrans1D1" presStyleIdx="2" presStyleCnt="11"/>
      <dgm:spPr/>
    </dgm:pt>
    <dgm:pt modelId="{C825CC6D-F86B-427C-B439-C7E1F1F03872}" type="pres">
      <dgm:prSet presAssocID="{BADD8C63-8DFD-4536-A325-EE2246495DC8}" presName="connectorText" presStyleLbl="sibTrans1D1" presStyleIdx="2" presStyleCnt="11"/>
      <dgm:spPr/>
    </dgm:pt>
    <dgm:pt modelId="{09634EC5-51D8-4D5C-A7F5-4A098D83BFB4}" type="pres">
      <dgm:prSet presAssocID="{CC0F9AEB-6E87-482E-AD2C-CBB9759EB8F8}" presName="node" presStyleLbl="node1" presStyleIdx="3" presStyleCnt="12">
        <dgm:presLayoutVars>
          <dgm:bulletEnabled val="1"/>
        </dgm:presLayoutVars>
      </dgm:prSet>
      <dgm:spPr/>
    </dgm:pt>
    <dgm:pt modelId="{C243CCBF-2356-49D0-88AB-1A2B9A69962D}" type="pres">
      <dgm:prSet presAssocID="{A048E5FF-4014-442F-90FD-AF7C7B509606}" presName="sibTrans" presStyleLbl="sibTrans1D1" presStyleIdx="3" presStyleCnt="11"/>
      <dgm:spPr/>
    </dgm:pt>
    <dgm:pt modelId="{9B1B06BE-E2F8-4453-B412-FBA718B86A6C}" type="pres">
      <dgm:prSet presAssocID="{A048E5FF-4014-442F-90FD-AF7C7B509606}" presName="connectorText" presStyleLbl="sibTrans1D1" presStyleIdx="3" presStyleCnt="11"/>
      <dgm:spPr/>
    </dgm:pt>
    <dgm:pt modelId="{1FDEA3E6-6E91-4933-BAC2-5285D6215FBB}" type="pres">
      <dgm:prSet presAssocID="{B0E04C6D-C161-4116-B361-AC260964CED1}" presName="node" presStyleLbl="node1" presStyleIdx="4" presStyleCnt="12">
        <dgm:presLayoutVars>
          <dgm:bulletEnabled val="1"/>
        </dgm:presLayoutVars>
      </dgm:prSet>
      <dgm:spPr/>
    </dgm:pt>
    <dgm:pt modelId="{EB0FEF85-438D-408A-ACA4-F8024F7AE27B}" type="pres">
      <dgm:prSet presAssocID="{EFF8D0F1-50AB-4E28-9AF2-3A0354738257}" presName="sibTrans" presStyleLbl="sibTrans1D1" presStyleIdx="4" presStyleCnt="11"/>
      <dgm:spPr/>
    </dgm:pt>
    <dgm:pt modelId="{5145ADB3-6B24-4024-967B-ECE4069AFEF3}" type="pres">
      <dgm:prSet presAssocID="{EFF8D0F1-50AB-4E28-9AF2-3A0354738257}" presName="connectorText" presStyleLbl="sibTrans1D1" presStyleIdx="4" presStyleCnt="11"/>
      <dgm:spPr/>
    </dgm:pt>
    <dgm:pt modelId="{4E92683F-3E5B-4CC7-9825-3D4DBA4F7DF4}" type="pres">
      <dgm:prSet presAssocID="{A36B482D-B672-4A24-987B-17136A4E720E}" presName="node" presStyleLbl="node1" presStyleIdx="5" presStyleCnt="12">
        <dgm:presLayoutVars>
          <dgm:bulletEnabled val="1"/>
        </dgm:presLayoutVars>
      </dgm:prSet>
      <dgm:spPr/>
    </dgm:pt>
    <dgm:pt modelId="{F1810EFC-E40C-44DE-872B-0F8C5E171E91}" type="pres">
      <dgm:prSet presAssocID="{D9C1FF3D-7482-4E1A-967F-ADC9C671912D}" presName="sibTrans" presStyleLbl="sibTrans1D1" presStyleIdx="5" presStyleCnt="11"/>
      <dgm:spPr/>
    </dgm:pt>
    <dgm:pt modelId="{E832C2BF-3ACF-4FCF-9A74-B85AE0D53C12}" type="pres">
      <dgm:prSet presAssocID="{D9C1FF3D-7482-4E1A-967F-ADC9C671912D}" presName="connectorText" presStyleLbl="sibTrans1D1" presStyleIdx="5" presStyleCnt="11"/>
      <dgm:spPr/>
    </dgm:pt>
    <dgm:pt modelId="{563807C8-136B-4140-8DDA-46E2F5E3EC44}" type="pres">
      <dgm:prSet presAssocID="{0DFFB3B7-E0B8-402F-8A58-44010B60703A}" presName="node" presStyleLbl="node1" presStyleIdx="6" presStyleCnt="12">
        <dgm:presLayoutVars>
          <dgm:bulletEnabled val="1"/>
        </dgm:presLayoutVars>
      </dgm:prSet>
      <dgm:spPr/>
    </dgm:pt>
    <dgm:pt modelId="{429DE4C0-E108-4231-8428-52D0D1D494EE}" type="pres">
      <dgm:prSet presAssocID="{E7A2DA24-959D-4DD2-B23F-9BF3398B536A}" presName="sibTrans" presStyleLbl="sibTrans1D1" presStyleIdx="6" presStyleCnt="11"/>
      <dgm:spPr/>
    </dgm:pt>
    <dgm:pt modelId="{E68821D5-EE5A-420F-9C88-08019FAF0EEC}" type="pres">
      <dgm:prSet presAssocID="{E7A2DA24-959D-4DD2-B23F-9BF3398B536A}" presName="connectorText" presStyleLbl="sibTrans1D1" presStyleIdx="6" presStyleCnt="11"/>
      <dgm:spPr/>
    </dgm:pt>
    <dgm:pt modelId="{1F3760DE-F7DA-4D6E-B5FF-71FA338ECDA0}" type="pres">
      <dgm:prSet presAssocID="{BDC2AFD8-8134-4FA1-9AE7-B39CCDD39B2F}" presName="node" presStyleLbl="node1" presStyleIdx="7" presStyleCnt="12">
        <dgm:presLayoutVars>
          <dgm:bulletEnabled val="1"/>
        </dgm:presLayoutVars>
      </dgm:prSet>
      <dgm:spPr/>
    </dgm:pt>
    <dgm:pt modelId="{39702F30-88BF-44A5-82F6-630E56AA413C}" type="pres">
      <dgm:prSet presAssocID="{8B1B43D8-8B9B-479D-B4E5-E06AF55FAFBC}" presName="sibTrans" presStyleLbl="sibTrans1D1" presStyleIdx="7" presStyleCnt="11"/>
      <dgm:spPr/>
    </dgm:pt>
    <dgm:pt modelId="{3D24F562-8144-4A95-9A25-739F7638B3E2}" type="pres">
      <dgm:prSet presAssocID="{8B1B43D8-8B9B-479D-B4E5-E06AF55FAFBC}" presName="connectorText" presStyleLbl="sibTrans1D1" presStyleIdx="7" presStyleCnt="11"/>
      <dgm:spPr/>
    </dgm:pt>
    <dgm:pt modelId="{3D0A1924-DAA5-48FA-A7BD-F424B40741A0}" type="pres">
      <dgm:prSet presAssocID="{27EE132C-E855-49A3-9571-817A46849A55}" presName="node" presStyleLbl="node1" presStyleIdx="8" presStyleCnt="12">
        <dgm:presLayoutVars>
          <dgm:bulletEnabled val="1"/>
        </dgm:presLayoutVars>
      </dgm:prSet>
      <dgm:spPr/>
    </dgm:pt>
    <dgm:pt modelId="{4D8BF9F0-4B3B-4089-A54E-EE2FCC66A30E}" type="pres">
      <dgm:prSet presAssocID="{97F572B4-DC9F-4BC7-9850-BAB5F022AF95}" presName="sibTrans" presStyleLbl="sibTrans1D1" presStyleIdx="8" presStyleCnt="11"/>
      <dgm:spPr/>
    </dgm:pt>
    <dgm:pt modelId="{D8B34DD4-2ACB-4FED-84E5-6089D858B6F2}" type="pres">
      <dgm:prSet presAssocID="{97F572B4-DC9F-4BC7-9850-BAB5F022AF95}" presName="connectorText" presStyleLbl="sibTrans1D1" presStyleIdx="8" presStyleCnt="11"/>
      <dgm:spPr/>
    </dgm:pt>
    <dgm:pt modelId="{E03276B6-9E38-4B6A-BCA0-7F85B78CE63C}" type="pres">
      <dgm:prSet presAssocID="{FEC4C46F-F28B-4865-B2AF-EE69C08DAB3E}" presName="node" presStyleLbl="node1" presStyleIdx="9" presStyleCnt="12">
        <dgm:presLayoutVars>
          <dgm:bulletEnabled val="1"/>
        </dgm:presLayoutVars>
      </dgm:prSet>
      <dgm:spPr/>
    </dgm:pt>
    <dgm:pt modelId="{E3B61437-BEB0-4727-964C-1A0BEE010EAD}" type="pres">
      <dgm:prSet presAssocID="{7D606011-3304-46DF-883E-180691FA48DD}" presName="sibTrans" presStyleLbl="sibTrans1D1" presStyleIdx="9" presStyleCnt="11"/>
      <dgm:spPr/>
    </dgm:pt>
    <dgm:pt modelId="{A8E906A6-C3F4-4056-B60D-46691195164C}" type="pres">
      <dgm:prSet presAssocID="{7D606011-3304-46DF-883E-180691FA48DD}" presName="connectorText" presStyleLbl="sibTrans1D1" presStyleIdx="9" presStyleCnt="11"/>
      <dgm:spPr/>
    </dgm:pt>
    <dgm:pt modelId="{698A37AD-F3BE-48C4-85F2-A4AF8E980013}" type="pres">
      <dgm:prSet presAssocID="{251F2DF7-AA30-4862-8F77-AF355948B03A}" presName="node" presStyleLbl="node1" presStyleIdx="10" presStyleCnt="12">
        <dgm:presLayoutVars>
          <dgm:bulletEnabled val="1"/>
        </dgm:presLayoutVars>
      </dgm:prSet>
      <dgm:spPr/>
    </dgm:pt>
    <dgm:pt modelId="{98888468-A1B4-4367-8A1D-80756BFB1291}" type="pres">
      <dgm:prSet presAssocID="{73E7BA01-CB52-4F1B-9CEC-AD6809C95575}" presName="sibTrans" presStyleLbl="sibTrans1D1" presStyleIdx="10" presStyleCnt="11"/>
      <dgm:spPr/>
    </dgm:pt>
    <dgm:pt modelId="{2700BD5C-16BD-475C-9B0C-DDD987859C8D}" type="pres">
      <dgm:prSet presAssocID="{73E7BA01-CB52-4F1B-9CEC-AD6809C95575}" presName="connectorText" presStyleLbl="sibTrans1D1" presStyleIdx="10" presStyleCnt="11"/>
      <dgm:spPr/>
    </dgm:pt>
    <dgm:pt modelId="{016A904B-6B49-4DB8-90C0-793388E631BF}" type="pres">
      <dgm:prSet presAssocID="{93798650-2F6F-4E8B-981F-CD6EF56427C0}" presName="node" presStyleLbl="node1" presStyleIdx="11" presStyleCnt="12">
        <dgm:presLayoutVars>
          <dgm:bulletEnabled val="1"/>
        </dgm:presLayoutVars>
      </dgm:prSet>
      <dgm:spPr/>
    </dgm:pt>
  </dgm:ptLst>
  <dgm:cxnLst>
    <dgm:cxn modelId="{82DB9202-8D07-4694-B56D-AD129823B304}" type="presOf" srcId="{8B1B43D8-8B9B-479D-B4E5-E06AF55FAFBC}" destId="{39702F30-88BF-44A5-82F6-630E56AA413C}" srcOrd="0" destOrd="0" presId="urn:microsoft.com/office/officeart/2005/8/layout/bProcess3"/>
    <dgm:cxn modelId="{5EDD9302-2086-48D9-87B7-9C43AE657259}" srcId="{31E0B077-60DC-4D7F-8559-3B86305069E3}" destId="{BDC2AFD8-8134-4FA1-9AE7-B39CCDD39B2F}" srcOrd="7" destOrd="0" parTransId="{DD92540A-F2BB-4720-B254-AA7798A5DA74}" sibTransId="{8B1B43D8-8B9B-479D-B4E5-E06AF55FAFBC}"/>
    <dgm:cxn modelId="{BAEE580E-EE34-43B1-A800-D326D92B3439}" type="presOf" srcId="{D9C1FF3D-7482-4E1A-967F-ADC9C671912D}" destId="{F1810EFC-E40C-44DE-872B-0F8C5E171E91}" srcOrd="0" destOrd="0" presId="urn:microsoft.com/office/officeart/2005/8/layout/bProcess3"/>
    <dgm:cxn modelId="{D1075816-3C7C-4C2B-8B40-BF3A88703533}" type="presOf" srcId="{27EE132C-E855-49A3-9571-817A46849A55}" destId="{3D0A1924-DAA5-48FA-A7BD-F424B40741A0}" srcOrd="0" destOrd="0" presId="urn:microsoft.com/office/officeart/2005/8/layout/bProcess3"/>
    <dgm:cxn modelId="{AB54771A-1573-4C1E-A25F-9D38CD060528}" srcId="{31E0B077-60DC-4D7F-8559-3B86305069E3}" destId="{A36B482D-B672-4A24-987B-17136A4E720E}" srcOrd="5" destOrd="0" parTransId="{367CA8DC-B6E8-4C3F-8190-3F8FC467FB45}" sibTransId="{D9C1FF3D-7482-4E1A-967F-ADC9C671912D}"/>
    <dgm:cxn modelId="{CA81BB1A-1397-449D-9261-D0328429ACBF}" type="presOf" srcId="{93798650-2F6F-4E8B-981F-CD6EF56427C0}" destId="{016A904B-6B49-4DB8-90C0-793388E631BF}" srcOrd="0" destOrd="0" presId="urn:microsoft.com/office/officeart/2005/8/layout/bProcess3"/>
    <dgm:cxn modelId="{E17AEC39-809E-44A4-A7E5-FFA7A0892226}" type="presOf" srcId="{A048E5FF-4014-442F-90FD-AF7C7B509606}" destId="{C243CCBF-2356-49D0-88AB-1A2B9A69962D}" srcOrd="0" destOrd="0" presId="urn:microsoft.com/office/officeart/2005/8/layout/bProcess3"/>
    <dgm:cxn modelId="{BA451E3A-9E53-4581-B5AD-E4A616B5EBA2}" type="presOf" srcId="{73E7BA01-CB52-4F1B-9CEC-AD6809C95575}" destId="{98888468-A1B4-4367-8A1D-80756BFB1291}" srcOrd="0" destOrd="0" presId="urn:microsoft.com/office/officeart/2005/8/layout/bProcess3"/>
    <dgm:cxn modelId="{C71E8342-145B-4E8D-9FD1-0295708D0B31}" srcId="{31E0B077-60DC-4D7F-8559-3B86305069E3}" destId="{FEC4C46F-F28B-4865-B2AF-EE69C08DAB3E}" srcOrd="9" destOrd="0" parTransId="{3F4C8712-706B-4C67-BA8E-1468CDF3AD7E}" sibTransId="{7D606011-3304-46DF-883E-180691FA48DD}"/>
    <dgm:cxn modelId="{05CEF944-2EE8-4189-BF9C-5F03DAE7228E}" type="presOf" srcId="{73E7BA01-CB52-4F1B-9CEC-AD6809C95575}" destId="{2700BD5C-16BD-475C-9B0C-DDD987859C8D}" srcOrd="1" destOrd="0" presId="urn:microsoft.com/office/officeart/2005/8/layout/bProcess3"/>
    <dgm:cxn modelId="{27D7E04B-1F65-4685-8230-ACA17B725728}" type="presOf" srcId="{404F7EBF-5F45-41A9-B153-0D7375492058}" destId="{92CF3E9C-9F97-4014-B406-E06756B022E4}" srcOrd="0" destOrd="0" presId="urn:microsoft.com/office/officeart/2005/8/layout/bProcess3"/>
    <dgm:cxn modelId="{58D0664C-B851-4734-908C-F15279C30A7B}" srcId="{31E0B077-60DC-4D7F-8559-3B86305069E3}" destId="{93798650-2F6F-4E8B-981F-CD6EF56427C0}" srcOrd="11" destOrd="0" parTransId="{FD7B2A07-5977-40DA-9E01-58259070FF12}" sibTransId="{2CBF8C70-0145-4F19-BA47-327599A79F03}"/>
    <dgm:cxn modelId="{FBF53F4F-6375-46C1-A8BB-FC06A2DA77E2}" type="presOf" srcId="{8B1B43D8-8B9B-479D-B4E5-E06AF55FAFBC}" destId="{3D24F562-8144-4A95-9A25-739F7638B3E2}" srcOrd="1" destOrd="0" presId="urn:microsoft.com/office/officeart/2005/8/layout/bProcess3"/>
    <dgm:cxn modelId="{4A48EE4F-94B1-44A8-8D88-5FFB4D4841D0}" type="presOf" srcId="{7D606011-3304-46DF-883E-180691FA48DD}" destId="{E3B61437-BEB0-4727-964C-1A0BEE010EAD}" srcOrd="0" destOrd="0" presId="urn:microsoft.com/office/officeart/2005/8/layout/bProcess3"/>
    <dgm:cxn modelId="{CC2A2F51-400E-4CB1-B877-DEF1ACC0093E}" type="presOf" srcId="{52B5883E-54DA-4984-A653-DA269C348DAD}" destId="{DB8A48AF-5EE3-4C65-A677-1FB49A6055C4}" srcOrd="0" destOrd="0" presId="urn:microsoft.com/office/officeart/2005/8/layout/bProcess3"/>
    <dgm:cxn modelId="{D63A4960-61B9-4D73-87E7-C1F96C9E0D9C}" srcId="{31E0B077-60DC-4D7F-8559-3B86305069E3}" destId="{27EE132C-E855-49A3-9571-817A46849A55}" srcOrd="8" destOrd="0" parTransId="{B43703F3-9ED5-430B-8358-A7C1A419993F}" sibTransId="{97F572B4-DC9F-4BC7-9850-BAB5F022AF95}"/>
    <dgm:cxn modelId="{F9214D62-3BA7-4327-B4FE-8BF4D91C7509}" type="presOf" srcId="{D126A5D4-8626-4611-951E-9B1F03E45E44}" destId="{D658A641-FB66-4EF5-85E5-CF53BF7E4EC2}" srcOrd="0" destOrd="0" presId="urn:microsoft.com/office/officeart/2005/8/layout/bProcess3"/>
    <dgm:cxn modelId="{EFA40E66-8946-4752-9179-F78D10799EB8}" type="presOf" srcId="{E7A2DA24-959D-4DD2-B23F-9BF3398B536A}" destId="{429DE4C0-E108-4231-8428-52D0D1D494EE}" srcOrd="0" destOrd="0" presId="urn:microsoft.com/office/officeart/2005/8/layout/bProcess3"/>
    <dgm:cxn modelId="{919A836B-DBCF-4D79-9C2C-402474B43E87}" type="presOf" srcId="{A36B482D-B672-4A24-987B-17136A4E720E}" destId="{4E92683F-3E5B-4CC7-9825-3D4DBA4F7DF4}" srcOrd="0" destOrd="0" presId="urn:microsoft.com/office/officeart/2005/8/layout/bProcess3"/>
    <dgm:cxn modelId="{436B9D70-8EE2-4501-8E98-8BC6523EA104}" srcId="{31E0B077-60DC-4D7F-8559-3B86305069E3}" destId="{0DFFB3B7-E0B8-402F-8A58-44010B60703A}" srcOrd="6" destOrd="0" parTransId="{B4509FF6-B20E-44CD-9C06-FBF72B6FBDF0}" sibTransId="{E7A2DA24-959D-4DD2-B23F-9BF3398B536A}"/>
    <dgm:cxn modelId="{3ACC1D73-8C1A-4909-8A02-9A54C95007F3}" srcId="{31E0B077-60DC-4D7F-8559-3B86305069E3}" destId="{B0E04C6D-C161-4116-B361-AC260964CED1}" srcOrd="4" destOrd="0" parTransId="{21420E9B-3370-4CC3-A72F-A06E58198F71}" sibTransId="{EFF8D0F1-50AB-4E28-9AF2-3A0354738257}"/>
    <dgm:cxn modelId="{64E30079-64F4-4C0B-B60D-32907BC0E90B}" type="presOf" srcId="{FEC4C46F-F28B-4865-B2AF-EE69C08DAB3E}" destId="{E03276B6-9E38-4B6A-BCA0-7F85B78CE63C}" srcOrd="0" destOrd="0" presId="urn:microsoft.com/office/officeart/2005/8/layout/bProcess3"/>
    <dgm:cxn modelId="{F413B47A-89EF-416C-AC85-ADB60414EA98}" type="presOf" srcId="{97F572B4-DC9F-4BC7-9850-BAB5F022AF95}" destId="{4D8BF9F0-4B3B-4089-A54E-EE2FCC66A30E}" srcOrd="0" destOrd="0" presId="urn:microsoft.com/office/officeart/2005/8/layout/bProcess3"/>
    <dgm:cxn modelId="{F85BA77C-7FFB-49D1-9866-1A142C1C1679}" srcId="{31E0B077-60DC-4D7F-8559-3B86305069E3}" destId="{50834BE9-2058-441E-A5DC-1A476F8AB456}" srcOrd="0" destOrd="0" parTransId="{997CB13D-AFB6-4B7D-B882-BC114B801B46}" sibTransId="{52B5883E-54DA-4984-A653-DA269C348DAD}"/>
    <dgm:cxn modelId="{6373A780-D2AE-459F-B09B-6523B1024677}" type="presOf" srcId="{31E0B077-60DC-4D7F-8559-3B86305069E3}" destId="{B3D4DD71-97D1-410C-AF54-F3AB46FD460D}" srcOrd="0" destOrd="0" presId="urn:microsoft.com/office/officeart/2005/8/layout/bProcess3"/>
    <dgm:cxn modelId="{431A6881-7658-4844-97D1-1B34C856D8CF}" type="presOf" srcId="{7D606011-3304-46DF-883E-180691FA48DD}" destId="{A8E906A6-C3F4-4056-B60D-46691195164C}" srcOrd="1" destOrd="0" presId="urn:microsoft.com/office/officeart/2005/8/layout/bProcess3"/>
    <dgm:cxn modelId="{5133ED86-B181-4924-9536-CECC7576F0B8}" type="presOf" srcId="{EAA7D374-ADA9-44AA-9318-4383643128EA}" destId="{B9676510-1E10-4E2D-94A2-B85CAD116866}" srcOrd="0" destOrd="0" presId="urn:microsoft.com/office/officeart/2005/8/layout/bProcess3"/>
    <dgm:cxn modelId="{CE02C989-4809-481E-9629-6E0B31E8F9E5}" type="presOf" srcId="{EFF8D0F1-50AB-4E28-9AF2-3A0354738257}" destId="{5145ADB3-6B24-4024-967B-ECE4069AFEF3}" srcOrd="1" destOrd="0" presId="urn:microsoft.com/office/officeart/2005/8/layout/bProcess3"/>
    <dgm:cxn modelId="{6896AB8F-867B-4E12-8998-9C28BF7E1881}" type="presOf" srcId="{251F2DF7-AA30-4862-8F77-AF355948B03A}" destId="{698A37AD-F3BE-48C4-85F2-A4AF8E980013}" srcOrd="0" destOrd="0" presId="urn:microsoft.com/office/officeart/2005/8/layout/bProcess3"/>
    <dgm:cxn modelId="{1D089C94-3407-4B50-A4EF-A749FCB22A12}" type="presOf" srcId="{B0E04C6D-C161-4116-B361-AC260964CED1}" destId="{1FDEA3E6-6E91-4933-BAC2-5285D6215FBB}" srcOrd="0" destOrd="0" presId="urn:microsoft.com/office/officeart/2005/8/layout/bProcess3"/>
    <dgm:cxn modelId="{A4393B97-2881-4C0F-8DF6-6ACFBF1365FC}" type="presOf" srcId="{EFF8D0F1-50AB-4E28-9AF2-3A0354738257}" destId="{EB0FEF85-438D-408A-ACA4-F8024F7AE27B}" srcOrd="0" destOrd="0" presId="urn:microsoft.com/office/officeart/2005/8/layout/bProcess3"/>
    <dgm:cxn modelId="{72021C9F-1545-40DA-818B-47952EE28F2A}" type="presOf" srcId="{A048E5FF-4014-442F-90FD-AF7C7B509606}" destId="{9B1B06BE-E2F8-4453-B412-FBA718B86A6C}" srcOrd="1" destOrd="0" presId="urn:microsoft.com/office/officeart/2005/8/layout/bProcess3"/>
    <dgm:cxn modelId="{E4B42EA5-DE0D-4865-BDBA-8C767A6989D7}" type="presOf" srcId="{52B5883E-54DA-4984-A653-DA269C348DAD}" destId="{6FECDE48-7494-4605-803D-E6959A5F1173}" srcOrd="1" destOrd="0" presId="urn:microsoft.com/office/officeart/2005/8/layout/bProcess3"/>
    <dgm:cxn modelId="{7C5638AD-61CF-4079-B1A1-13001B394D7A}" type="presOf" srcId="{97F572B4-DC9F-4BC7-9850-BAB5F022AF95}" destId="{D8B34DD4-2ACB-4FED-84E5-6089D858B6F2}" srcOrd="1" destOrd="0" presId="urn:microsoft.com/office/officeart/2005/8/layout/bProcess3"/>
    <dgm:cxn modelId="{D6F9F2B1-94E4-43D7-8C95-FFA04D7A09EB}" type="presOf" srcId="{D9C1FF3D-7482-4E1A-967F-ADC9C671912D}" destId="{E832C2BF-3ACF-4FCF-9A74-B85AE0D53C12}" srcOrd="1" destOrd="0" presId="urn:microsoft.com/office/officeart/2005/8/layout/bProcess3"/>
    <dgm:cxn modelId="{2A7766BC-3DB5-40AE-BDC2-A7F0AED1E787}" type="presOf" srcId="{50834BE9-2058-441E-A5DC-1A476F8AB456}" destId="{FB18D842-0FB5-4056-AD8A-41BCE2930499}" srcOrd="0" destOrd="0" presId="urn:microsoft.com/office/officeart/2005/8/layout/bProcess3"/>
    <dgm:cxn modelId="{8F3E05BD-264C-4C10-A4C3-4281BA828170}" type="presOf" srcId="{BDC2AFD8-8134-4FA1-9AE7-B39CCDD39B2F}" destId="{1F3760DE-F7DA-4D6E-B5FF-71FA338ECDA0}" srcOrd="0" destOrd="0" presId="urn:microsoft.com/office/officeart/2005/8/layout/bProcess3"/>
    <dgm:cxn modelId="{72F305C5-BAEB-405F-952B-680F54B8D899}" type="presOf" srcId="{0DFFB3B7-E0B8-402F-8A58-44010B60703A}" destId="{563807C8-136B-4140-8DDA-46E2F5E3EC44}" srcOrd="0" destOrd="0" presId="urn:microsoft.com/office/officeart/2005/8/layout/bProcess3"/>
    <dgm:cxn modelId="{7B76ECCC-85AF-433B-B08D-5454E6BC260A}" type="presOf" srcId="{BADD8C63-8DFD-4536-A325-EE2246495DC8}" destId="{2D79AD05-F940-4DB4-A143-4E82ABC18450}" srcOrd="0" destOrd="0" presId="urn:microsoft.com/office/officeart/2005/8/layout/bProcess3"/>
    <dgm:cxn modelId="{20AA70CE-D4A3-48F3-B5AC-D8911AAEB165}" srcId="{31E0B077-60DC-4D7F-8559-3B86305069E3}" destId="{CC0F9AEB-6E87-482E-AD2C-CBB9759EB8F8}" srcOrd="3" destOrd="0" parTransId="{0953F44C-A414-4D83-9851-DCEB73703ECA}" sibTransId="{A048E5FF-4014-442F-90FD-AF7C7B509606}"/>
    <dgm:cxn modelId="{6B7359D5-B0BA-451D-9AAD-26EEA039EFE8}" srcId="{31E0B077-60DC-4D7F-8559-3B86305069E3}" destId="{EAA7D374-ADA9-44AA-9318-4383643128EA}" srcOrd="2" destOrd="0" parTransId="{F1716556-F1E2-42D7-A375-B0860540E065}" sibTransId="{BADD8C63-8DFD-4536-A325-EE2246495DC8}"/>
    <dgm:cxn modelId="{1CE25CDB-2C2D-4A60-BA59-E245CEBEF10F}" type="presOf" srcId="{E7A2DA24-959D-4DD2-B23F-9BF3398B536A}" destId="{E68821D5-EE5A-420F-9C88-08019FAF0EEC}" srcOrd="1" destOrd="0" presId="urn:microsoft.com/office/officeart/2005/8/layout/bProcess3"/>
    <dgm:cxn modelId="{B35B8CDC-8022-46B2-AB6C-545CFCE76658}" type="presOf" srcId="{CC0F9AEB-6E87-482E-AD2C-CBB9759EB8F8}" destId="{09634EC5-51D8-4D5C-A7F5-4A098D83BFB4}" srcOrd="0" destOrd="0" presId="urn:microsoft.com/office/officeart/2005/8/layout/bProcess3"/>
    <dgm:cxn modelId="{1C4235E1-9974-4A6B-BDCD-DF2E812450C2}" type="presOf" srcId="{D126A5D4-8626-4611-951E-9B1F03E45E44}" destId="{E55A3308-8210-4FAF-BC79-76953D2DF457}" srcOrd="1" destOrd="0" presId="urn:microsoft.com/office/officeart/2005/8/layout/bProcess3"/>
    <dgm:cxn modelId="{279D5CE6-7287-4453-B2A8-D0212B1678B5}" srcId="{31E0B077-60DC-4D7F-8559-3B86305069E3}" destId="{251F2DF7-AA30-4862-8F77-AF355948B03A}" srcOrd="10" destOrd="0" parTransId="{26C4291D-2768-4495-914D-246084DC1E0C}" sibTransId="{73E7BA01-CB52-4F1B-9CEC-AD6809C95575}"/>
    <dgm:cxn modelId="{3310F6E6-4C54-4372-B234-6FEB8B147CF4}" type="presOf" srcId="{BADD8C63-8DFD-4536-A325-EE2246495DC8}" destId="{C825CC6D-F86B-427C-B439-C7E1F1F03872}" srcOrd="1" destOrd="0" presId="urn:microsoft.com/office/officeart/2005/8/layout/bProcess3"/>
    <dgm:cxn modelId="{4A076EFE-E1D1-4ACB-BB43-BC4788ED2E92}" srcId="{31E0B077-60DC-4D7F-8559-3B86305069E3}" destId="{404F7EBF-5F45-41A9-B153-0D7375492058}" srcOrd="1" destOrd="0" parTransId="{E87E7707-C0C8-405C-A181-9EFDD3E6D329}" sibTransId="{D126A5D4-8626-4611-951E-9B1F03E45E44}"/>
    <dgm:cxn modelId="{CF9F6375-8F69-4725-AA87-289D86AB04F1}" type="presParOf" srcId="{B3D4DD71-97D1-410C-AF54-F3AB46FD460D}" destId="{FB18D842-0FB5-4056-AD8A-41BCE2930499}" srcOrd="0" destOrd="0" presId="urn:microsoft.com/office/officeart/2005/8/layout/bProcess3"/>
    <dgm:cxn modelId="{53E7EB57-EC5A-46FB-A2F9-76C470E4266B}" type="presParOf" srcId="{B3D4DD71-97D1-410C-AF54-F3AB46FD460D}" destId="{DB8A48AF-5EE3-4C65-A677-1FB49A6055C4}" srcOrd="1" destOrd="0" presId="urn:microsoft.com/office/officeart/2005/8/layout/bProcess3"/>
    <dgm:cxn modelId="{8C64F543-7520-48E8-A0ED-3FC4AC0B8EC4}" type="presParOf" srcId="{DB8A48AF-5EE3-4C65-A677-1FB49A6055C4}" destId="{6FECDE48-7494-4605-803D-E6959A5F1173}" srcOrd="0" destOrd="0" presId="urn:microsoft.com/office/officeart/2005/8/layout/bProcess3"/>
    <dgm:cxn modelId="{4E89FE6C-7538-490B-ADA3-F3A7FB84BD1B}" type="presParOf" srcId="{B3D4DD71-97D1-410C-AF54-F3AB46FD460D}" destId="{92CF3E9C-9F97-4014-B406-E06756B022E4}" srcOrd="2" destOrd="0" presId="urn:microsoft.com/office/officeart/2005/8/layout/bProcess3"/>
    <dgm:cxn modelId="{7ADFCF0A-90DF-4B69-90D4-471F840A38C6}" type="presParOf" srcId="{B3D4DD71-97D1-410C-AF54-F3AB46FD460D}" destId="{D658A641-FB66-4EF5-85E5-CF53BF7E4EC2}" srcOrd="3" destOrd="0" presId="urn:microsoft.com/office/officeart/2005/8/layout/bProcess3"/>
    <dgm:cxn modelId="{BEE67C98-F9DA-4BE4-8747-758A16BE12C4}" type="presParOf" srcId="{D658A641-FB66-4EF5-85E5-CF53BF7E4EC2}" destId="{E55A3308-8210-4FAF-BC79-76953D2DF457}" srcOrd="0" destOrd="0" presId="urn:microsoft.com/office/officeart/2005/8/layout/bProcess3"/>
    <dgm:cxn modelId="{599E3FF8-9807-4539-A0F2-C2AE2541F4CD}" type="presParOf" srcId="{B3D4DD71-97D1-410C-AF54-F3AB46FD460D}" destId="{B9676510-1E10-4E2D-94A2-B85CAD116866}" srcOrd="4" destOrd="0" presId="urn:microsoft.com/office/officeart/2005/8/layout/bProcess3"/>
    <dgm:cxn modelId="{7A849E29-7AC0-4D20-A104-A0E242DA9755}" type="presParOf" srcId="{B3D4DD71-97D1-410C-AF54-F3AB46FD460D}" destId="{2D79AD05-F940-4DB4-A143-4E82ABC18450}" srcOrd="5" destOrd="0" presId="urn:microsoft.com/office/officeart/2005/8/layout/bProcess3"/>
    <dgm:cxn modelId="{307BD7F5-944E-4289-8029-975C6A79DA8C}" type="presParOf" srcId="{2D79AD05-F940-4DB4-A143-4E82ABC18450}" destId="{C825CC6D-F86B-427C-B439-C7E1F1F03872}" srcOrd="0" destOrd="0" presId="urn:microsoft.com/office/officeart/2005/8/layout/bProcess3"/>
    <dgm:cxn modelId="{36213CE4-608F-4233-AD44-FE8B03836C03}" type="presParOf" srcId="{B3D4DD71-97D1-410C-AF54-F3AB46FD460D}" destId="{09634EC5-51D8-4D5C-A7F5-4A098D83BFB4}" srcOrd="6" destOrd="0" presId="urn:microsoft.com/office/officeart/2005/8/layout/bProcess3"/>
    <dgm:cxn modelId="{A10747FD-76C3-43D3-A76A-E95D30143D4D}" type="presParOf" srcId="{B3D4DD71-97D1-410C-AF54-F3AB46FD460D}" destId="{C243CCBF-2356-49D0-88AB-1A2B9A69962D}" srcOrd="7" destOrd="0" presId="urn:microsoft.com/office/officeart/2005/8/layout/bProcess3"/>
    <dgm:cxn modelId="{7C3CCC95-6922-4C19-8C52-127CCE57224A}" type="presParOf" srcId="{C243CCBF-2356-49D0-88AB-1A2B9A69962D}" destId="{9B1B06BE-E2F8-4453-B412-FBA718B86A6C}" srcOrd="0" destOrd="0" presId="urn:microsoft.com/office/officeart/2005/8/layout/bProcess3"/>
    <dgm:cxn modelId="{3780651F-C776-445F-B97B-3C902A2FE12E}" type="presParOf" srcId="{B3D4DD71-97D1-410C-AF54-F3AB46FD460D}" destId="{1FDEA3E6-6E91-4933-BAC2-5285D6215FBB}" srcOrd="8" destOrd="0" presId="urn:microsoft.com/office/officeart/2005/8/layout/bProcess3"/>
    <dgm:cxn modelId="{0F37C44F-2347-4B34-8484-7FCE34ECE816}" type="presParOf" srcId="{B3D4DD71-97D1-410C-AF54-F3AB46FD460D}" destId="{EB0FEF85-438D-408A-ACA4-F8024F7AE27B}" srcOrd="9" destOrd="0" presId="urn:microsoft.com/office/officeart/2005/8/layout/bProcess3"/>
    <dgm:cxn modelId="{78B4DADA-0439-45A1-A8DC-A9398B5E9C1A}" type="presParOf" srcId="{EB0FEF85-438D-408A-ACA4-F8024F7AE27B}" destId="{5145ADB3-6B24-4024-967B-ECE4069AFEF3}" srcOrd="0" destOrd="0" presId="urn:microsoft.com/office/officeart/2005/8/layout/bProcess3"/>
    <dgm:cxn modelId="{05AC420F-96BE-4BB9-AF9D-B88D2384B387}" type="presParOf" srcId="{B3D4DD71-97D1-410C-AF54-F3AB46FD460D}" destId="{4E92683F-3E5B-4CC7-9825-3D4DBA4F7DF4}" srcOrd="10" destOrd="0" presId="urn:microsoft.com/office/officeart/2005/8/layout/bProcess3"/>
    <dgm:cxn modelId="{B8B6F8FC-B34B-467B-A450-B8121BAF4485}" type="presParOf" srcId="{B3D4DD71-97D1-410C-AF54-F3AB46FD460D}" destId="{F1810EFC-E40C-44DE-872B-0F8C5E171E91}" srcOrd="11" destOrd="0" presId="urn:microsoft.com/office/officeart/2005/8/layout/bProcess3"/>
    <dgm:cxn modelId="{4A5662DF-3AF1-4E91-B093-25F8E3D26732}" type="presParOf" srcId="{F1810EFC-E40C-44DE-872B-0F8C5E171E91}" destId="{E832C2BF-3ACF-4FCF-9A74-B85AE0D53C12}" srcOrd="0" destOrd="0" presId="urn:microsoft.com/office/officeart/2005/8/layout/bProcess3"/>
    <dgm:cxn modelId="{F89CF796-B2CC-4D95-852E-9D393F46E740}" type="presParOf" srcId="{B3D4DD71-97D1-410C-AF54-F3AB46FD460D}" destId="{563807C8-136B-4140-8DDA-46E2F5E3EC44}" srcOrd="12" destOrd="0" presId="urn:microsoft.com/office/officeart/2005/8/layout/bProcess3"/>
    <dgm:cxn modelId="{C5EF705C-8604-4A66-8CFE-A2CBB389953D}" type="presParOf" srcId="{B3D4DD71-97D1-410C-AF54-F3AB46FD460D}" destId="{429DE4C0-E108-4231-8428-52D0D1D494EE}" srcOrd="13" destOrd="0" presId="urn:microsoft.com/office/officeart/2005/8/layout/bProcess3"/>
    <dgm:cxn modelId="{283B469A-F747-4CCE-8226-6591F9247D2A}" type="presParOf" srcId="{429DE4C0-E108-4231-8428-52D0D1D494EE}" destId="{E68821D5-EE5A-420F-9C88-08019FAF0EEC}" srcOrd="0" destOrd="0" presId="urn:microsoft.com/office/officeart/2005/8/layout/bProcess3"/>
    <dgm:cxn modelId="{73B7BF94-DB26-438A-A073-BBA53C2F9A20}" type="presParOf" srcId="{B3D4DD71-97D1-410C-AF54-F3AB46FD460D}" destId="{1F3760DE-F7DA-4D6E-B5FF-71FA338ECDA0}" srcOrd="14" destOrd="0" presId="urn:microsoft.com/office/officeart/2005/8/layout/bProcess3"/>
    <dgm:cxn modelId="{39AA5E8F-7CE4-4407-A9F4-B2AA645A119A}" type="presParOf" srcId="{B3D4DD71-97D1-410C-AF54-F3AB46FD460D}" destId="{39702F30-88BF-44A5-82F6-630E56AA413C}" srcOrd="15" destOrd="0" presId="urn:microsoft.com/office/officeart/2005/8/layout/bProcess3"/>
    <dgm:cxn modelId="{D242AF10-63EC-4A20-B516-3581732F61A6}" type="presParOf" srcId="{39702F30-88BF-44A5-82F6-630E56AA413C}" destId="{3D24F562-8144-4A95-9A25-739F7638B3E2}" srcOrd="0" destOrd="0" presId="urn:microsoft.com/office/officeart/2005/8/layout/bProcess3"/>
    <dgm:cxn modelId="{3924A772-6116-4405-B761-13B41AC164AF}" type="presParOf" srcId="{B3D4DD71-97D1-410C-AF54-F3AB46FD460D}" destId="{3D0A1924-DAA5-48FA-A7BD-F424B40741A0}" srcOrd="16" destOrd="0" presId="urn:microsoft.com/office/officeart/2005/8/layout/bProcess3"/>
    <dgm:cxn modelId="{BB813887-2D3B-4483-980E-5B5ABD0BE55F}" type="presParOf" srcId="{B3D4DD71-97D1-410C-AF54-F3AB46FD460D}" destId="{4D8BF9F0-4B3B-4089-A54E-EE2FCC66A30E}" srcOrd="17" destOrd="0" presId="urn:microsoft.com/office/officeart/2005/8/layout/bProcess3"/>
    <dgm:cxn modelId="{97C2965C-AEBD-418A-9DE8-6568AECD5B59}" type="presParOf" srcId="{4D8BF9F0-4B3B-4089-A54E-EE2FCC66A30E}" destId="{D8B34DD4-2ACB-4FED-84E5-6089D858B6F2}" srcOrd="0" destOrd="0" presId="urn:microsoft.com/office/officeart/2005/8/layout/bProcess3"/>
    <dgm:cxn modelId="{C9FC4915-A7C4-40B8-B029-78F152A4D0BE}" type="presParOf" srcId="{B3D4DD71-97D1-410C-AF54-F3AB46FD460D}" destId="{E03276B6-9E38-4B6A-BCA0-7F85B78CE63C}" srcOrd="18" destOrd="0" presId="urn:microsoft.com/office/officeart/2005/8/layout/bProcess3"/>
    <dgm:cxn modelId="{8009B120-FEE4-49E6-8B03-B78DD791286E}" type="presParOf" srcId="{B3D4DD71-97D1-410C-AF54-F3AB46FD460D}" destId="{E3B61437-BEB0-4727-964C-1A0BEE010EAD}" srcOrd="19" destOrd="0" presId="urn:microsoft.com/office/officeart/2005/8/layout/bProcess3"/>
    <dgm:cxn modelId="{10BDFADE-1235-497D-A5CF-AA336F5D1954}" type="presParOf" srcId="{E3B61437-BEB0-4727-964C-1A0BEE010EAD}" destId="{A8E906A6-C3F4-4056-B60D-46691195164C}" srcOrd="0" destOrd="0" presId="urn:microsoft.com/office/officeart/2005/8/layout/bProcess3"/>
    <dgm:cxn modelId="{29337A8F-0E39-4235-96AB-AE0DF894826B}" type="presParOf" srcId="{B3D4DD71-97D1-410C-AF54-F3AB46FD460D}" destId="{698A37AD-F3BE-48C4-85F2-A4AF8E980013}" srcOrd="20" destOrd="0" presId="urn:microsoft.com/office/officeart/2005/8/layout/bProcess3"/>
    <dgm:cxn modelId="{A0DE726A-8B10-4D6E-A5A2-78B4B86D3199}" type="presParOf" srcId="{B3D4DD71-97D1-410C-AF54-F3AB46FD460D}" destId="{98888468-A1B4-4367-8A1D-80756BFB1291}" srcOrd="21" destOrd="0" presId="urn:microsoft.com/office/officeart/2005/8/layout/bProcess3"/>
    <dgm:cxn modelId="{E8228341-89D5-47DB-B207-490D3DCE34D0}" type="presParOf" srcId="{98888468-A1B4-4367-8A1D-80756BFB1291}" destId="{2700BD5C-16BD-475C-9B0C-DDD987859C8D}" srcOrd="0" destOrd="0" presId="urn:microsoft.com/office/officeart/2005/8/layout/bProcess3"/>
    <dgm:cxn modelId="{E61FB522-F4E7-4EEB-BDCB-F795CE4EFC90}" type="presParOf" srcId="{B3D4DD71-97D1-410C-AF54-F3AB46FD460D}" destId="{016A904B-6B49-4DB8-90C0-793388E631BF}" srcOrd="22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A48AF-5EE3-4C65-A677-1FB49A6055C4}">
      <dsp:nvSpPr>
        <dsp:cNvPr id="0" name=""/>
        <dsp:cNvSpPr/>
      </dsp:nvSpPr>
      <dsp:spPr>
        <a:xfrm>
          <a:off x="2589116" y="675282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835533" y="718247"/>
        <a:ext cx="27549" cy="5509"/>
      </dsp:txXfrm>
    </dsp:sp>
    <dsp:sp modelId="{FB18D842-0FB5-4056-AD8A-41BCE2930499}">
      <dsp:nvSpPr>
        <dsp:cNvPr id="0" name=""/>
        <dsp:cNvSpPr/>
      </dsp:nvSpPr>
      <dsp:spPr>
        <a:xfrm>
          <a:off x="195336" y="2328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ARRIVO RICHIESTA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(passaparola, servizi socioassistenziali, diretti)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195336" y="2328"/>
        <a:ext cx="2395580" cy="1437348"/>
      </dsp:txXfrm>
    </dsp:sp>
    <dsp:sp modelId="{D658A641-FB66-4EF5-85E5-CF53BF7E4EC2}">
      <dsp:nvSpPr>
        <dsp:cNvPr id="0" name=""/>
        <dsp:cNvSpPr/>
      </dsp:nvSpPr>
      <dsp:spPr>
        <a:xfrm>
          <a:off x="5535679" y="675282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782096" y="718247"/>
        <a:ext cx="27549" cy="5509"/>
      </dsp:txXfrm>
    </dsp:sp>
    <dsp:sp modelId="{92CF3E9C-9F97-4014-B406-E06756B022E4}">
      <dsp:nvSpPr>
        <dsp:cNvPr id="0" name=""/>
        <dsp:cNvSpPr/>
      </dsp:nvSpPr>
      <dsp:spPr>
        <a:xfrm>
          <a:off x="3141899" y="2328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PRIMO COLLOQUIO TELEFONICO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(racconto e appuntamento)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3141899" y="2328"/>
        <a:ext cx="2395580" cy="1437348"/>
      </dsp:txXfrm>
    </dsp:sp>
    <dsp:sp modelId="{2D79AD05-F940-4DB4-A143-4E82ABC18450}">
      <dsp:nvSpPr>
        <dsp:cNvPr id="0" name=""/>
        <dsp:cNvSpPr/>
      </dsp:nvSpPr>
      <dsp:spPr>
        <a:xfrm>
          <a:off x="8482243" y="675282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8728660" y="718247"/>
        <a:ext cx="27549" cy="5509"/>
      </dsp:txXfrm>
    </dsp:sp>
    <dsp:sp modelId="{B9676510-1E10-4E2D-94A2-B85CAD116866}">
      <dsp:nvSpPr>
        <dsp:cNvPr id="0" name=""/>
        <dsp:cNvSpPr/>
      </dsp:nvSpPr>
      <dsp:spPr>
        <a:xfrm>
          <a:off x="6088463" y="2328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COLLOQUIO PRESSO ABITAZIONE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(condizioni e bisogno </a:t>
          </a:r>
          <a:r>
            <a:rPr lang="it-IT" sz="1600" kern="1200" dirty="0" err="1">
              <a:solidFill>
                <a:schemeClr val="bg1"/>
              </a:solidFill>
            </a:rPr>
            <a:t>abiativo</a:t>
          </a:r>
          <a:r>
            <a:rPr lang="it-IT" sz="1600" kern="1200" dirty="0">
              <a:solidFill>
                <a:schemeClr val="bg1"/>
              </a:solidFill>
            </a:rPr>
            <a:t>)</a:t>
          </a:r>
        </a:p>
      </dsp:txBody>
      <dsp:txXfrm>
        <a:off x="6088463" y="2328"/>
        <a:ext cx="2395580" cy="1437348"/>
      </dsp:txXfrm>
    </dsp:sp>
    <dsp:sp modelId="{C243CCBF-2356-49D0-88AB-1A2B9A69962D}">
      <dsp:nvSpPr>
        <dsp:cNvPr id="0" name=""/>
        <dsp:cNvSpPr/>
      </dsp:nvSpPr>
      <dsp:spPr>
        <a:xfrm>
          <a:off x="1393126" y="1437876"/>
          <a:ext cx="8839690" cy="520383"/>
        </a:xfrm>
        <a:custGeom>
          <a:avLst/>
          <a:gdLst/>
          <a:ahLst/>
          <a:cxnLst/>
          <a:rect l="0" t="0" r="0" b="0"/>
          <a:pathLst>
            <a:path>
              <a:moveTo>
                <a:pt x="8839690" y="0"/>
              </a:moveTo>
              <a:lnTo>
                <a:pt x="8839690" y="277291"/>
              </a:lnTo>
              <a:lnTo>
                <a:pt x="0" y="277291"/>
              </a:lnTo>
              <a:lnTo>
                <a:pt x="0" y="520383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591550" y="1695312"/>
        <a:ext cx="442842" cy="5509"/>
      </dsp:txXfrm>
    </dsp:sp>
    <dsp:sp modelId="{09634EC5-51D8-4D5C-A7F5-4A098D83BFB4}">
      <dsp:nvSpPr>
        <dsp:cNvPr id="0" name=""/>
        <dsp:cNvSpPr/>
      </dsp:nvSpPr>
      <dsp:spPr>
        <a:xfrm>
          <a:off x="9035026" y="2328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ORIENTAMENTO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>
              <a:solidFill>
                <a:schemeClr val="bg1"/>
              </a:solidFill>
            </a:rPr>
            <a:t>(</a:t>
          </a:r>
          <a:r>
            <a:rPr lang="it-IT" sz="1800" kern="1200" dirty="0">
              <a:solidFill>
                <a:schemeClr val="bg1"/>
              </a:solidFill>
            </a:rPr>
            <a:t>rete</a:t>
          </a:r>
          <a:r>
            <a:rPr lang="it-IT" sz="1600" kern="1200" dirty="0">
              <a:solidFill>
                <a:schemeClr val="bg1"/>
              </a:solidFill>
            </a:rPr>
            <a:t> territoriale) </a:t>
          </a:r>
          <a:endParaRPr lang="en-GB" sz="1600" kern="1200" dirty="0">
            <a:solidFill>
              <a:schemeClr val="bg1"/>
            </a:solidFill>
          </a:endParaRPr>
        </a:p>
      </dsp:txBody>
      <dsp:txXfrm>
        <a:off x="9035026" y="2328"/>
        <a:ext cx="2395580" cy="1437348"/>
      </dsp:txXfrm>
    </dsp:sp>
    <dsp:sp modelId="{EB0FEF85-438D-408A-ACA4-F8024F7AE27B}">
      <dsp:nvSpPr>
        <dsp:cNvPr id="0" name=""/>
        <dsp:cNvSpPr/>
      </dsp:nvSpPr>
      <dsp:spPr>
        <a:xfrm>
          <a:off x="2589116" y="2663613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835533" y="2706578"/>
        <a:ext cx="27549" cy="5509"/>
      </dsp:txXfrm>
    </dsp:sp>
    <dsp:sp modelId="{1FDEA3E6-6E91-4933-BAC2-5285D6215FBB}">
      <dsp:nvSpPr>
        <dsp:cNvPr id="0" name=""/>
        <dsp:cNvSpPr/>
      </dsp:nvSpPr>
      <dsp:spPr>
        <a:xfrm>
          <a:off x="195336" y="1990659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RICERCA CASA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(agenzie </a:t>
          </a:r>
          <a:r>
            <a:rPr lang="it-IT" sz="1600" kern="1200" dirty="0" err="1"/>
            <a:t>immobliari</a:t>
          </a:r>
          <a:r>
            <a:rPr lang="it-IT" sz="1600" kern="1200" dirty="0"/>
            <a:t>, amministratori condominio, proprietari)</a:t>
          </a:r>
          <a:endParaRPr lang="en-GB" sz="1600" kern="1200" dirty="0"/>
        </a:p>
      </dsp:txBody>
      <dsp:txXfrm>
        <a:off x="195336" y="1990659"/>
        <a:ext cx="2395580" cy="1437348"/>
      </dsp:txXfrm>
    </dsp:sp>
    <dsp:sp modelId="{F1810EFC-E40C-44DE-872B-0F8C5E171E91}">
      <dsp:nvSpPr>
        <dsp:cNvPr id="0" name=""/>
        <dsp:cNvSpPr/>
      </dsp:nvSpPr>
      <dsp:spPr>
        <a:xfrm>
          <a:off x="5535679" y="2663613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782096" y="2706578"/>
        <a:ext cx="27549" cy="5509"/>
      </dsp:txXfrm>
    </dsp:sp>
    <dsp:sp modelId="{4E92683F-3E5B-4CC7-9825-3D4DBA4F7DF4}">
      <dsp:nvSpPr>
        <dsp:cNvPr id="0" name=""/>
        <dsp:cNvSpPr/>
      </dsp:nvSpPr>
      <dsp:spPr>
        <a:xfrm>
          <a:off x="3141899" y="1990659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MEDIAZIONE TRA LE PARTI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(soluzioni </a:t>
          </a:r>
          <a:r>
            <a:rPr lang="it-IT" sz="1600" kern="1200" dirty="0" err="1"/>
            <a:t>sostenibli</a:t>
          </a:r>
          <a:r>
            <a:rPr lang="it-IT" sz="1600" kern="1200" dirty="0"/>
            <a:t>, garanzia morale) </a:t>
          </a:r>
          <a:endParaRPr lang="en-GB" sz="1600" kern="1200" dirty="0"/>
        </a:p>
      </dsp:txBody>
      <dsp:txXfrm>
        <a:off x="3141899" y="1990659"/>
        <a:ext cx="2395580" cy="1437348"/>
      </dsp:txXfrm>
    </dsp:sp>
    <dsp:sp modelId="{429DE4C0-E108-4231-8428-52D0D1D494EE}">
      <dsp:nvSpPr>
        <dsp:cNvPr id="0" name=""/>
        <dsp:cNvSpPr/>
      </dsp:nvSpPr>
      <dsp:spPr>
        <a:xfrm>
          <a:off x="8482243" y="2663613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8728660" y="2706578"/>
        <a:ext cx="27549" cy="5509"/>
      </dsp:txXfrm>
    </dsp:sp>
    <dsp:sp modelId="{563807C8-136B-4140-8DDA-46E2F5E3EC44}">
      <dsp:nvSpPr>
        <dsp:cNvPr id="0" name=""/>
        <dsp:cNvSpPr/>
      </dsp:nvSpPr>
      <dsp:spPr>
        <a:xfrm>
          <a:off x="6088463" y="1990659"/>
          <a:ext cx="2395580" cy="1437348"/>
        </a:xfrm>
        <a:prstGeom prst="rect">
          <a:avLst/>
        </a:prstGeom>
        <a:solidFill>
          <a:schemeClr val="accent1"/>
        </a:solidFill>
        <a:ln w="381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b="1" kern="1200" dirty="0"/>
            <a:t>STIPULA CONTRATTO (polizza </a:t>
          </a:r>
          <a:r>
            <a:rPr lang="it-IT" sz="1600" b="1" kern="1200" dirty="0" err="1"/>
            <a:t>Salvaffitto</a:t>
          </a:r>
          <a:r>
            <a:rPr lang="it-IT" sz="1600" b="1" kern="1200" dirty="0"/>
            <a:t> Residenziale)</a:t>
          </a:r>
          <a:endParaRPr lang="en-GB" sz="1600" b="1" kern="1200" dirty="0"/>
        </a:p>
      </dsp:txBody>
      <dsp:txXfrm>
        <a:off x="6088463" y="1990659"/>
        <a:ext cx="2395580" cy="1437348"/>
      </dsp:txXfrm>
    </dsp:sp>
    <dsp:sp modelId="{39702F30-88BF-44A5-82F6-630E56AA413C}">
      <dsp:nvSpPr>
        <dsp:cNvPr id="0" name=""/>
        <dsp:cNvSpPr/>
      </dsp:nvSpPr>
      <dsp:spPr>
        <a:xfrm>
          <a:off x="1393126" y="3426207"/>
          <a:ext cx="8839690" cy="520383"/>
        </a:xfrm>
        <a:custGeom>
          <a:avLst/>
          <a:gdLst/>
          <a:ahLst/>
          <a:cxnLst/>
          <a:rect l="0" t="0" r="0" b="0"/>
          <a:pathLst>
            <a:path>
              <a:moveTo>
                <a:pt x="8839690" y="0"/>
              </a:moveTo>
              <a:lnTo>
                <a:pt x="8839690" y="277291"/>
              </a:lnTo>
              <a:lnTo>
                <a:pt x="0" y="277291"/>
              </a:lnTo>
              <a:lnTo>
                <a:pt x="0" y="520383"/>
              </a:lnTo>
            </a:path>
          </a:pathLst>
        </a:custGeom>
        <a:noFill/>
        <a:ln w="10000" cap="flat" cmpd="sng" algn="ctr">
          <a:solidFill>
            <a:schemeClr val="accent1"/>
          </a:solidFill>
          <a:prstDash val="solid"/>
          <a:headEnd w="med" len="me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5591550" y="3683644"/>
        <a:ext cx="442842" cy="5509"/>
      </dsp:txXfrm>
    </dsp:sp>
    <dsp:sp modelId="{1F3760DE-F7DA-4D6E-B5FF-71FA338ECDA0}">
      <dsp:nvSpPr>
        <dsp:cNvPr id="0" name=""/>
        <dsp:cNvSpPr/>
      </dsp:nvSpPr>
      <dsp:spPr>
        <a:xfrm>
          <a:off x="9035026" y="1990659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FEEDBACK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(telefonata all’inquilino entro un mese dalla stipula)</a:t>
          </a:r>
          <a:endParaRPr lang="en-GB" sz="1600" kern="1200" dirty="0"/>
        </a:p>
      </dsp:txBody>
      <dsp:txXfrm>
        <a:off x="9035026" y="1990659"/>
        <a:ext cx="2395580" cy="1437348"/>
      </dsp:txXfrm>
    </dsp:sp>
    <dsp:sp modelId="{4D8BF9F0-4B3B-4089-A54E-EE2FCC66A30E}">
      <dsp:nvSpPr>
        <dsp:cNvPr id="0" name=""/>
        <dsp:cNvSpPr/>
      </dsp:nvSpPr>
      <dsp:spPr>
        <a:xfrm>
          <a:off x="2589116" y="4651944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/>
        </a:p>
      </dsp:txBody>
      <dsp:txXfrm>
        <a:off x="2835533" y="4694910"/>
        <a:ext cx="27549" cy="5509"/>
      </dsp:txXfrm>
    </dsp:sp>
    <dsp:sp modelId="{3D0A1924-DAA5-48FA-A7BD-F424B40741A0}">
      <dsp:nvSpPr>
        <dsp:cNvPr id="0" name=""/>
        <dsp:cNvSpPr/>
      </dsp:nvSpPr>
      <dsp:spPr>
        <a:xfrm>
          <a:off x="195336" y="3978990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MEDIAZIONE SU RICHIESTA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(supporto economia domestica, mediazione culturale..)</a:t>
          </a:r>
          <a:endParaRPr lang="en-GB" sz="1600" kern="1200" dirty="0"/>
        </a:p>
      </dsp:txBody>
      <dsp:txXfrm>
        <a:off x="195336" y="3978990"/>
        <a:ext cx="2395580" cy="1437348"/>
      </dsp:txXfrm>
    </dsp:sp>
    <dsp:sp modelId="{E3B61437-BEB0-4727-964C-1A0BEE010EAD}">
      <dsp:nvSpPr>
        <dsp:cNvPr id="0" name=""/>
        <dsp:cNvSpPr/>
      </dsp:nvSpPr>
      <dsp:spPr>
        <a:xfrm>
          <a:off x="5535679" y="4651944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5782096" y="4694910"/>
        <a:ext cx="27549" cy="5509"/>
      </dsp:txXfrm>
    </dsp:sp>
    <dsp:sp modelId="{E03276B6-9E38-4B6A-BCA0-7F85B78CE63C}">
      <dsp:nvSpPr>
        <dsp:cNvPr id="0" name=""/>
        <dsp:cNvSpPr/>
      </dsp:nvSpPr>
      <dsp:spPr>
        <a:xfrm>
          <a:off x="3141899" y="3978990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FEEDBACK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(verifica soddisfazione sulla soluzione adottata)</a:t>
          </a:r>
          <a:endParaRPr lang="en-GB" sz="1600" kern="1200" dirty="0"/>
        </a:p>
      </dsp:txBody>
      <dsp:txXfrm>
        <a:off x="3141899" y="3978990"/>
        <a:ext cx="2395580" cy="1437348"/>
      </dsp:txXfrm>
    </dsp:sp>
    <dsp:sp modelId="{98888468-A1B4-4367-8A1D-80756BFB1291}">
      <dsp:nvSpPr>
        <dsp:cNvPr id="0" name=""/>
        <dsp:cNvSpPr/>
      </dsp:nvSpPr>
      <dsp:spPr>
        <a:xfrm>
          <a:off x="8482243" y="4651944"/>
          <a:ext cx="5203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0383" y="45720"/>
              </a:lnTo>
            </a:path>
          </a:pathLst>
        </a:custGeom>
        <a:noFill/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>
        <a:off x="8728660" y="4694910"/>
        <a:ext cx="27549" cy="5509"/>
      </dsp:txXfrm>
    </dsp:sp>
    <dsp:sp modelId="{698A37AD-F3BE-48C4-85F2-A4AF8E980013}">
      <dsp:nvSpPr>
        <dsp:cNvPr id="0" name=""/>
        <dsp:cNvSpPr/>
      </dsp:nvSpPr>
      <dsp:spPr>
        <a:xfrm>
          <a:off x="6088463" y="3978990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 CASO DI MOROSITA’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(accensione polizza o per morosità incolpevoli accompagnamento a soluzioni alternative)</a:t>
          </a:r>
          <a:endParaRPr lang="en-GB" sz="1600" kern="1200" dirty="0"/>
        </a:p>
      </dsp:txBody>
      <dsp:txXfrm>
        <a:off x="6088463" y="3978990"/>
        <a:ext cx="2395580" cy="1437348"/>
      </dsp:txXfrm>
    </dsp:sp>
    <dsp:sp modelId="{016A904B-6B49-4DB8-90C0-793388E631BF}">
      <dsp:nvSpPr>
        <dsp:cNvPr id="0" name=""/>
        <dsp:cNvSpPr/>
      </dsp:nvSpPr>
      <dsp:spPr>
        <a:xfrm>
          <a:off x="9035026" y="3978990"/>
          <a:ext cx="2395580" cy="14373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FEEDBACK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(verifica raggiungimento soluzione </a:t>
          </a:r>
          <a:r>
            <a:rPr lang="it-IT" sz="1600" kern="1200" dirty="0" err="1"/>
            <a:t>win</a:t>
          </a:r>
          <a:r>
            <a:rPr lang="it-IT" sz="1600" kern="1200" dirty="0"/>
            <a:t> </a:t>
          </a:r>
          <a:r>
            <a:rPr lang="it-IT" sz="1600" kern="1200" dirty="0" err="1"/>
            <a:t>win</a:t>
          </a:r>
          <a:r>
            <a:rPr lang="it-IT" sz="1600" kern="1200" dirty="0"/>
            <a:t>)</a:t>
          </a:r>
          <a:endParaRPr lang="en-GB" sz="1600" kern="1200" dirty="0"/>
        </a:p>
      </dsp:txBody>
      <dsp:txXfrm>
        <a:off x="9035026" y="3978990"/>
        <a:ext cx="2395580" cy="14373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6F5D6-E23A-4E97-BA75-3EE632927CB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DB51E-C028-4CC7-A536-D8F1B467B716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8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 err="1"/>
              <a:t>rifa</a:t>
            </a:r>
            <a:endParaRPr dirty="0"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 vedere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DB51E-C028-4CC7-A536-D8F1B467B71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52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ok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DB51E-C028-4CC7-A536-D8F1B467B71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626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98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2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4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4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43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96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3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8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11/11/21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46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50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A96237-2349-4529-8B64-93720A0AC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132" y="865938"/>
            <a:ext cx="6657476" cy="5126124"/>
          </a:xfrm>
        </p:spPr>
        <p:txBody>
          <a:bodyPr anchor="ctr">
            <a:normAutofit/>
          </a:bodyPr>
          <a:lstStyle/>
          <a:p>
            <a:r>
              <a:rPr lang="it-IT" sz="6600" dirty="0" err="1">
                <a:solidFill>
                  <a:schemeClr val="tx1"/>
                </a:solidFill>
              </a:rPr>
              <a:t>cicsene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E963C1C-C18E-4C95-8C3A-FD7FCB77C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5944" y="3880021"/>
            <a:ext cx="7580111" cy="1362372"/>
          </a:xfrm>
        </p:spPr>
        <p:txBody>
          <a:bodyPr anchor="ctr">
            <a:normAutofit fontScale="92500"/>
          </a:bodyPr>
          <a:lstStyle/>
          <a:p>
            <a:r>
              <a:rPr lang="it-IT" sz="4000" dirty="0">
                <a:solidFill>
                  <a:schemeClr val="tx1"/>
                </a:solidFill>
              </a:rPr>
              <a:t>Un modello sull’accompagnamento alla soluzione abitativa</a:t>
            </a:r>
            <a:endParaRPr lang="en-GB" sz="4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Arte e cultura - Fondazione CRT - AICI">
            <a:extLst>
              <a:ext uri="{FF2B5EF4-FFF2-40B4-BE49-F238E27FC236}">
                <a16:creationId xmlns:a16="http://schemas.microsoft.com/office/drawing/2014/main" id="{7DB6E08E-AD2D-C741-8F5B-E840B4EE9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644ECD1F-5F16-3E4A-82A9-74FD31074A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  <p:sp>
        <p:nvSpPr>
          <p:cNvPr id="6" name="Titolo 3">
            <a:extLst>
              <a:ext uri="{FF2B5EF4-FFF2-40B4-BE49-F238E27FC236}">
                <a16:creationId xmlns:a16="http://schemas.microsoft.com/office/drawing/2014/main" id="{8B57455E-208C-914F-86AB-EDBAA58360F6}"/>
              </a:ext>
            </a:extLst>
          </p:cNvPr>
          <p:cNvSpPr txBox="1">
            <a:spLocks/>
          </p:cNvSpPr>
          <p:nvPr/>
        </p:nvSpPr>
        <p:spPr>
          <a:xfrm>
            <a:off x="2900171" y="5899018"/>
            <a:ext cx="6391656" cy="497437"/>
          </a:xfrm>
          <a:prstGeom prst="rect">
            <a:avLst/>
          </a:prstGeom>
          <a:solidFill>
            <a:schemeClr val="tx1">
              <a:lumMod val="85000"/>
              <a:alpha val="60000"/>
            </a:schemeClr>
          </a:solidFill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SOLUZIONI DI PROSSIMITA’</a:t>
            </a:r>
          </a:p>
        </p:txBody>
      </p:sp>
    </p:spTree>
    <p:extLst>
      <p:ext uri="{BB962C8B-B14F-4D97-AF65-F5344CB8AC3E}">
        <p14:creationId xmlns:p14="http://schemas.microsoft.com/office/powerpoint/2010/main" val="26957095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68B29BD-9336-437E-9B39-8FC69C1CA12F}"/>
              </a:ext>
            </a:extLst>
          </p:cNvPr>
          <p:cNvSpPr/>
          <p:nvPr/>
        </p:nvSpPr>
        <p:spPr>
          <a:xfrm>
            <a:off x="1803803" y="1353963"/>
            <a:ext cx="8352237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/>
              <a:t>La </a:t>
            </a:r>
            <a:r>
              <a:rPr lang="en-GB" sz="2400" b="1"/>
              <a:t>casa</a:t>
            </a:r>
            <a:r>
              <a:rPr lang="en-GB" sz="2400"/>
              <a:t> ha un ruolo fondamentale nel raggiungimento del benessere individuale e familiare delle persone poiché è l’ambito nel quale trova risposta un’ampia gamma di bisogni primari di tipo economico e simbolico e attorno al quale vengono intessute azioni e relazioni sociali strutturate. Le politiche abitative possono quindi costituire, a pieno titolo, un’area di welfare </a:t>
            </a:r>
          </a:p>
          <a:p>
            <a:pPr algn="ctr">
              <a:lnSpc>
                <a:spcPct val="150000"/>
              </a:lnSpc>
            </a:pPr>
            <a:r>
              <a:rPr lang="en-GB" sz="2400"/>
              <a:t>(Palvarini 2006)</a:t>
            </a:r>
            <a:endParaRPr lang="en-GB" sz="2400" dirty="0"/>
          </a:p>
        </p:txBody>
      </p:sp>
      <p:pic>
        <p:nvPicPr>
          <p:cNvPr id="8" name="Picture 2" descr="Arte e cultura - Fondazione CRT - AICI">
            <a:extLst>
              <a:ext uri="{FF2B5EF4-FFF2-40B4-BE49-F238E27FC236}">
                <a16:creationId xmlns:a16="http://schemas.microsoft.com/office/drawing/2014/main" id="{DDDD896B-E633-7144-825F-5F767B56B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D68137C6-CB17-A74F-A34F-32A3DE6E68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1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1012371" y="57886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Calibri"/>
              <a:buNone/>
            </a:pPr>
            <a:r>
              <a:rPr lang="it-IT" dirty="0"/>
              <a:t>Il CICSENE</a:t>
            </a:r>
            <a:endParaRPr sz="3600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idx="1"/>
          </p:nvPr>
        </p:nvSpPr>
        <p:spPr>
          <a:xfrm>
            <a:off x="1012371" y="1775336"/>
            <a:ext cx="10515600" cy="471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Il CICSENE focalizza il suo operato intorno al </a:t>
            </a:r>
            <a:r>
              <a:rPr lang="it-IT" sz="2400" b="1" dirty="0">
                <a:solidFill>
                  <a:schemeClr val="tx1"/>
                </a:solidFill>
              </a:rPr>
              <a:t>problema della casa e dell'habitat sociale.</a:t>
            </a:r>
          </a:p>
          <a:p>
            <a:pPr marL="45720" indent="0" algn="just">
              <a:buNone/>
            </a:pPr>
            <a:r>
              <a:rPr lang="it-IT" sz="2400" dirty="0">
                <a:solidFill>
                  <a:schemeClr val="tx1"/>
                </a:solidFill>
              </a:rPr>
              <a:t>E’ un organismo di cooperazione e sviluppo locale che dal 1972 opera sia Italia che all’estero.</a:t>
            </a:r>
          </a:p>
          <a:p>
            <a:pPr marL="45720" indent="0" algn="just">
              <a:buNone/>
            </a:pPr>
            <a:r>
              <a:rPr lang="en-GB" sz="2400" dirty="0">
                <a:solidFill>
                  <a:schemeClr val="tx1"/>
                </a:solidFill>
              </a:rPr>
              <a:t>In Italia è </a:t>
            </a:r>
            <a:r>
              <a:rPr lang="en-GB" sz="2400" dirty="0" err="1">
                <a:solidFill>
                  <a:schemeClr val="tx1"/>
                </a:solidFill>
              </a:rPr>
              <a:t>stato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l’ente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promotore</a:t>
            </a:r>
            <a:r>
              <a:rPr lang="en-GB" sz="2400" dirty="0">
                <a:solidFill>
                  <a:schemeClr val="tx1"/>
                </a:solidFill>
              </a:rPr>
              <a:t> di </a:t>
            </a:r>
            <a:r>
              <a:rPr lang="en-GB" sz="2400" dirty="0" err="1">
                <a:solidFill>
                  <a:schemeClr val="tx1"/>
                </a:solidFill>
              </a:rPr>
              <a:t>soluzioni</a:t>
            </a:r>
            <a:r>
              <a:rPr lang="en-GB" sz="2400" dirty="0">
                <a:solidFill>
                  <a:schemeClr val="tx1"/>
                </a:solidFill>
              </a:rPr>
              <a:t> e </a:t>
            </a:r>
            <a:r>
              <a:rPr lang="en-GB" sz="2400" dirty="0" err="1">
                <a:solidFill>
                  <a:schemeClr val="tx1"/>
                </a:solidFill>
              </a:rPr>
              <a:t>sistemi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innovativi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tra</a:t>
            </a:r>
            <a:r>
              <a:rPr lang="en-GB" sz="2400" dirty="0">
                <a:solidFill>
                  <a:schemeClr val="tx1"/>
                </a:solidFill>
              </a:rPr>
              <a:t> cui: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chemeClr val="tx1"/>
                </a:solidFill>
              </a:rPr>
              <a:t>Sistema </a:t>
            </a:r>
            <a:r>
              <a:rPr lang="en-GB" sz="2400" dirty="0" err="1">
                <a:solidFill>
                  <a:schemeClr val="tx1"/>
                </a:solidFill>
              </a:rPr>
              <a:t>Abitare</a:t>
            </a:r>
            <a:r>
              <a:rPr lang="it-IT" sz="2400" dirty="0">
                <a:solidFill>
                  <a:schemeClr val="tx1"/>
                </a:solidFill>
              </a:rPr>
              <a:t>,</a:t>
            </a:r>
            <a:r>
              <a:rPr lang="en-GB" sz="2400" dirty="0">
                <a:solidFill>
                  <a:schemeClr val="tx1"/>
                </a:solidFill>
              </a:rPr>
              <a:t> 97 </a:t>
            </a:r>
            <a:r>
              <a:rPr lang="en-GB" sz="2400" dirty="0" err="1">
                <a:solidFill>
                  <a:schemeClr val="tx1"/>
                </a:solidFill>
              </a:rPr>
              <a:t>enti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aderenti</a:t>
            </a:r>
            <a:endParaRPr lang="en-GB" sz="2400" dirty="0">
              <a:solidFill>
                <a:schemeClr val="tx1"/>
              </a:solidFill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2400" dirty="0" err="1">
                <a:solidFill>
                  <a:schemeClr val="tx1"/>
                </a:solidFill>
              </a:rPr>
              <a:t>Locare</a:t>
            </a:r>
            <a:r>
              <a:rPr lang="en-GB" sz="2400" dirty="0">
                <a:solidFill>
                  <a:schemeClr val="tx1"/>
                </a:solidFill>
              </a:rPr>
              <a:t>, </a:t>
            </a:r>
            <a:r>
              <a:rPr lang="en-GB" sz="2400" dirty="0" err="1">
                <a:solidFill>
                  <a:schemeClr val="tx1"/>
                </a:solidFill>
              </a:rPr>
              <a:t>preso</a:t>
            </a:r>
            <a:r>
              <a:rPr lang="en-GB" sz="2400" dirty="0">
                <a:solidFill>
                  <a:schemeClr val="tx1"/>
                </a:solidFill>
              </a:rPr>
              <a:t> in </a:t>
            </a:r>
            <a:r>
              <a:rPr lang="en-GB" sz="2400" dirty="0" err="1">
                <a:solidFill>
                  <a:schemeClr val="tx1"/>
                </a:solidFill>
              </a:rPr>
              <a:t>gestione</a:t>
            </a:r>
            <a:r>
              <a:rPr lang="en-GB" sz="2400" dirty="0">
                <a:solidFill>
                  <a:schemeClr val="tx1"/>
                </a:solidFill>
              </a:rPr>
              <a:t> dal </a:t>
            </a:r>
            <a:r>
              <a:rPr lang="en-GB" sz="2400" dirty="0" err="1">
                <a:solidFill>
                  <a:schemeClr val="tx1"/>
                </a:solidFill>
              </a:rPr>
              <a:t>Comune</a:t>
            </a:r>
            <a:r>
              <a:rPr lang="en-GB" sz="2400" dirty="0">
                <a:solidFill>
                  <a:schemeClr val="tx1"/>
                </a:solidFill>
              </a:rPr>
              <a:t> di Torino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2400" dirty="0">
                <a:solidFill>
                  <a:schemeClr val="tx1"/>
                </a:solidFill>
              </a:rPr>
              <a:t>Diogene, primo Fondo di garanzia per la casa a livello nazionale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it-IT" sz="2400" dirty="0" err="1">
                <a:solidFill>
                  <a:schemeClr val="tx1"/>
                </a:solidFill>
              </a:rPr>
              <a:t>Salvaffitti</a:t>
            </a:r>
            <a:r>
              <a:rPr lang="it-IT" sz="2400" dirty="0">
                <a:solidFill>
                  <a:schemeClr val="tx1"/>
                </a:solidFill>
              </a:rPr>
              <a:t>, unico piano assicurativo dedicato a popolazione in fascia grigia</a:t>
            </a:r>
          </a:p>
        </p:txBody>
      </p:sp>
      <p:sp>
        <p:nvSpPr>
          <p:cNvPr id="113" name="Google Shape;113;p16"/>
          <p:cNvSpPr txBox="1"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  <p:pic>
        <p:nvPicPr>
          <p:cNvPr id="5" name="Picture 2" descr="Arte e cultura - Fondazione CRT - AICI">
            <a:extLst>
              <a:ext uri="{FF2B5EF4-FFF2-40B4-BE49-F238E27FC236}">
                <a16:creationId xmlns:a16="http://schemas.microsoft.com/office/drawing/2014/main" id="{EEAE04AD-2A2F-324E-8395-FCD3D2516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8E387FD9-C1EE-6847-9D2A-BDDB260F92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3488B7-B5CF-450F-A857-91D0EC0B9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10134600" cy="1356360"/>
          </a:xfrm>
        </p:spPr>
        <p:txBody>
          <a:bodyPr/>
          <a:lstStyle/>
          <a:p>
            <a:r>
              <a:rPr lang="it-IT" dirty="0"/>
              <a:t>Accompagnamento alla soluzione abitativa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819B48-9EBC-490B-9751-0C7744B1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057400"/>
            <a:ext cx="10410371" cy="3646714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en-GB" sz="2600" dirty="0">
                <a:solidFill>
                  <a:schemeClr val="tx1"/>
                </a:solidFill>
              </a:rPr>
              <a:t>Il CICSENE ha </a:t>
            </a:r>
            <a:r>
              <a:rPr lang="en-GB" sz="2600" dirty="0" err="1">
                <a:solidFill>
                  <a:schemeClr val="tx1"/>
                </a:solidFill>
              </a:rPr>
              <a:t>sperimentato</a:t>
            </a:r>
            <a:r>
              <a:rPr lang="en-GB" sz="2600" dirty="0">
                <a:solidFill>
                  <a:schemeClr val="tx1"/>
                </a:solidFill>
              </a:rPr>
              <a:t> un </a:t>
            </a:r>
            <a:r>
              <a:rPr lang="en-GB" sz="2600" dirty="0" err="1">
                <a:solidFill>
                  <a:schemeClr val="tx1"/>
                </a:solidFill>
              </a:rPr>
              <a:t>modello</a:t>
            </a:r>
            <a:r>
              <a:rPr lang="en-GB" sz="2600" dirty="0">
                <a:solidFill>
                  <a:schemeClr val="tx1"/>
                </a:solidFill>
              </a:rPr>
              <a:t> di </a:t>
            </a:r>
            <a:r>
              <a:rPr lang="en-GB" sz="2600" b="1" dirty="0" err="1">
                <a:solidFill>
                  <a:schemeClr val="tx1"/>
                </a:solidFill>
              </a:rPr>
              <a:t>accompagnamento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all’</a:t>
            </a:r>
            <a:r>
              <a:rPr lang="en-GB" sz="2600" b="1" dirty="0" err="1">
                <a:solidFill>
                  <a:schemeClr val="tx1"/>
                </a:solidFill>
              </a:rPr>
              <a:t>accesso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>
                <a:solidFill>
                  <a:schemeClr val="tx1"/>
                </a:solidFill>
              </a:rPr>
              <a:t>e al </a:t>
            </a:r>
            <a:r>
              <a:rPr lang="en-GB" sz="2600" b="1" dirty="0" err="1">
                <a:solidFill>
                  <a:schemeClr val="tx1"/>
                </a:solidFill>
              </a:rPr>
              <a:t>mantenimento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della</a:t>
            </a:r>
            <a:r>
              <a:rPr lang="en-GB" sz="2600" dirty="0">
                <a:solidFill>
                  <a:schemeClr val="tx1"/>
                </a:solidFill>
              </a:rPr>
              <a:t> casa </a:t>
            </a:r>
            <a:r>
              <a:rPr lang="en-GB" sz="2600" dirty="0" err="1">
                <a:solidFill>
                  <a:schemeClr val="tx1"/>
                </a:solidFill>
              </a:rPr>
              <a:t>indirizzato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alla</a:t>
            </a:r>
            <a:r>
              <a:rPr lang="en-GB" sz="2600" dirty="0">
                <a:solidFill>
                  <a:schemeClr val="tx1"/>
                </a:solidFill>
              </a:rPr>
              <a:t> “</a:t>
            </a:r>
            <a:r>
              <a:rPr lang="en-GB" sz="2600" b="1" dirty="0">
                <a:solidFill>
                  <a:schemeClr val="tx1"/>
                </a:solidFill>
              </a:rPr>
              <a:t>fascia </a:t>
            </a:r>
            <a:r>
              <a:rPr lang="en-GB" sz="2600" b="1" dirty="0" err="1">
                <a:solidFill>
                  <a:schemeClr val="tx1"/>
                </a:solidFill>
              </a:rPr>
              <a:t>grigia</a:t>
            </a:r>
            <a:r>
              <a:rPr lang="en-GB" sz="2600" b="1" dirty="0">
                <a:solidFill>
                  <a:schemeClr val="tx1"/>
                </a:solidFill>
              </a:rPr>
              <a:t>” </a:t>
            </a:r>
            <a:r>
              <a:rPr lang="en-GB" sz="2600" dirty="0" err="1">
                <a:solidFill>
                  <a:schemeClr val="tx1"/>
                </a:solidFill>
              </a:rPr>
              <a:t>della</a:t>
            </a:r>
            <a:r>
              <a:rPr lang="en-GB" sz="2600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popolazione</a:t>
            </a:r>
            <a:r>
              <a:rPr lang="en-GB" sz="2600" dirty="0">
                <a:solidFill>
                  <a:schemeClr val="tx1"/>
                </a:solidFill>
              </a:rPr>
              <a:t>.</a:t>
            </a:r>
          </a:p>
          <a:p>
            <a:pPr marL="45720" indent="0" algn="just">
              <a:lnSpc>
                <a:spcPct val="100000"/>
              </a:lnSpc>
              <a:buNone/>
            </a:pPr>
            <a:r>
              <a:rPr lang="it-IT" sz="2600" dirty="0">
                <a:solidFill>
                  <a:schemeClr val="tx1"/>
                </a:solidFill>
              </a:rPr>
              <a:t>La nostra esperienza si radica sulla locazione di </a:t>
            </a:r>
            <a:r>
              <a:rPr lang="it-IT" sz="2600" b="1" dirty="0">
                <a:solidFill>
                  <a:schemeClr val="tx1"/>
                </a:solidFill>
              </a:rPr>
              <a:t>case private,</a:t>
            </a:r>
            <a:r>
              <a:rPr lang="it-IT" sz="2600" dirty="0">
                <a:solidFill>
                  <a:schemeClr val="tx1"/>
                </a:solidFill>
              </a:rPr>
              <a:t> convinti che la risposta non stia nella costruzione di nuove soluzioni abitative ma nell’accesso del patrimonio </a:t>
            </a:r>
            <a:r>
              <a:rPr lang="it-IT" sz="2600" dirty="0" err="1">
                <a:solidFill>
                  <a:schemeClr val="tx1"/>
                </a:solidFill>
              </a:rPr>
              <a:t>immobliare</a:t>
            </a:r>
            <a:r>
              <a:rPr lang="it-IT" sz="2600" dirty="0">
                <a:solidFill>
                  <a:schemeClr val="tx1"/>
                </a:solidFill>
              </a:rPr>
              <a:t> già esistente. Il nostro è un modello di mediazione che attua </a:t>
            </a:r>
            <a:r>
              <a:rPr lang="it-IT" sz="2600" b="1" dirty="0">
                <a:solidFill>
                  <a:schemeClr val="tx1"/>
                </a:solidFill>
              </a:rPr>
              <a:t>soluzioni sostenibili </a:t>
            </a:r>
            <a:r>
              <a:rPr lang="it-IT" sz="2600" dirty="0">
                <a:solidFill>
                  <a:schemeClr val="tx1"/>
                </a:solidFill>
              </a:rPr>
              <a:t>e favorevoli per le parti. </a:t>
            </a:r>
            <a:endParaRPr lang="en-GB" sz="2600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SzPts val="2380"/>
              <a:buNone/>
            </a:pPr>
            <a:endParaRPr lang="it-IT" sz="2600" dirty="0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SzPts val="2380"/>
              <a:buNone/>
            </a:pPr>
            <a:r>
              <a:rPr lang="it-IT" sz="2600" dirty="0">
                <a:solidFill>
                  <a:schemeClr val="tx1"/>
                </a:solidFill>
              </a:rPr>
              <a:t>Risultati raggiunti dal 2000 al 2018: </a:t>
            </a:r>
          </a:p>
          <a:p>
            <a:pPr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380"/>
            </a:pPr>
            <a:r>
              <a:rPr lang="it-IT" sz="2600" dirty="0">
                <a:solidFill>
                  <a:schemeClr val="tx1"/>
                </a:solidFill>
              </a:rPr>
              <a:t>oltre </a:t>
            </a:r>
            <a:r>
              <a:rPr lang="it-IT" sz="2600" b="1" dirty="0">
                <a:solidFill>
                  <a:schemeClr val="tx1"/>
                </a:solidFill>
              </a:rPr>
              <a:t>2.000 contratti </a:t>
            </a:r>
            <a:r>
              <a:rPr lang="it-IT" sz="2600" dirty="0">
                <a:solidFill>
                  <a:schemeClr val="tx1"/>
                </a:solidFill>
              </a:rPr>
              <a:t>stilati tra proprietari privati e inquilini in fascia grigia</a:t>
            </a:r>
          </a:p>
          <a:p>
            <a:pPr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380"/>
            </a:pPr>
            <a:r>
              <a:rPr lang="it-IT" sz="2600" b="1" dirty="0">
                <a:solidFill>
                  <a:schemeClr val="tx1"/>
                </a:solidFill>
              </a:rPr>
              <a:t>5% di casi di morosità</a:t>
            </a:r>
            <a:r>
              <a:rPr lang="it-IT" sz="2600" dirty="0">
                <a:solidFill>
                  <a:schemeClr val="tx1"/>
                </a:solidFill>
              </a:rPr>
              <a:t> colpevole e incolpevole (2% fino alla crisi economica)</a:t>
            </a:r>
          </a:p>
          <a:p>
            <a:pPr lvl="0" indent="-22860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ts val="2380"/>
            </a:pPr>
            <a:r>
              <a:rPr lang="it-IT" sz="26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70 polizze </a:t>
            </a:r>
            <a:r>
              <a:rPr lang="it-IT" sz="2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mutualistiche </a:t>
            </a:r>
            <a:r>
              <a:rPr lang="it-IT" sz="2600" dirty="0" err="1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Salvaffitto</a:t>
            </a:r>
            <a:r>
              <a:rPr lang="it-IT" sz="2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Residenziale stipulate e solo </a:t>
            </a:r>
            <a:r>
              <a:rPr lang="it-IT" sz="2600" b="1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3 accese </a:t>
            </a:r>
            <a:r>
              <a:rPr lang="it-IT" sz="2600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in 4 anni</a:t>
            </a:r>
            <a:endParaRPr lang="it-IT" sz="2600" dirty="0">
              <a:solidFill>
                <a:schemeClr val="tx1"/>
              </a:solidFill>
              <a:latin typeface="+mj-lt"/>
            </a:endParaRPr>
          </a:p>
          <a:p>
            <a:pPr marL="45720" indent="0">
              <a:lnSpc>
                <a:spcPct val="100000"/>
              </a:lnSpc>
              <a:buNone/>
            </a:pP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Arte e cultura - Fondazione CRT - AICI">
            <a:extLst>
              <a:ext uri="{FF2B5EF4-FFF2-40B4-BE49-F238E27FC236}">
                <a16:creationId xmlns:a16="http://schemas.microsoft.com/office/drawing/2014/main" id="{78598D80-3E23-0A4D-A6BF-F6BAA31D0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5BFA533-C3C7-5641-B9D6-6EF319C6E0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6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3488B7-B5CF-450F-A857-91D0EC0B9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«fascia grigia»</a:t>
            </a:r>
            <a:endParaRPr lang="en-GB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819B48-9EBC-490B-9751-0C7744B10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81629"/>
            <a:ext cx="10424886" cy="4191000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chemeClr val="tx1"/>
                </a:solidFill>
              </a:rPr>
              <a:t>è una fascia di popolazione in </a:t>
            </a:r>
            <a:r>
              <a:rPr lang="it-IT" sz="2400" b="1" dirty="0">
                <a:solidFill>
                  <a:schemeClr val="tx1"/>
                </a:solidFill>
              </a:rPr>
              <a:t>percorso discendente</a:t>
            </a:r>
            <a:r>
              <a:rPr lang="it-IT" sz="2400" dirty="0">
                <a:solidFill>
                  <a:schemeClr val="tx1"/>
                </a:solidFill>
              </a:rPr>
              <a:t>, si tratta di un ceto medio che si sta impoverendo (diverso dal target che sta uscendo dall’emarginazione attraverso percorsi ascendenti)</a:t>
            </a:r>
          </a:p>
          <a:p>
            <a:r>
              <a:rPr lang="it-IT" sz="2400" dirty="0">
                <a:solidFill>
                  <a:schemeClr val="tx1"/>
                </a:solidFill>
              </a:rPr>
              <a:t>è una fascia di popolazione a rischio di </a:t>
            </a:r>
            <a:r>
              <a:rPr lang="it-IT" sz="2400" b="1" dirty="0">
                <a:solidFill>
                  <a:schemeClr val="tx1"/>
                </a:solidFill>
              </a:rPr>
              <a:t>percorsi escludenti </a:t>
            </a:r>
            <a:r>
              <a:rPr lang="it-IT" sz="2400" dirty="0">
                <a:solidFill>
                  <a:schemeClr val="tx1"/>
                </a:solidFill>
              </a:rPr>
              <a:t>a causa di fattori esogeni o endogeni di rottura/crisi (perdita lavoro, malattia, separazione..) che spesso sono imprevisti</a:t>
            </a:r>
          </a:p>
          <a:p>
            <a:r>
              <a:rPr lang="it-IT" sz="2400" dirty="0">
                <a:solidFill>
                  <a:schemeClr val="tx1"/>
                </a:solidFill>
              </a:rPr>
              <a:t>è una fascia di popolazione </a:t>
            </a:r>
            <a:r>
              <a:rPr lang="it-IT" sz="2400" b="1" dirty="0">
                <a:solidFill>
                  <a:schemeClr val="tx1"/>
                </a:solidFill>
              </a:rPr>
              <a:t>vulnerabile,</a:t>
            </a:r>
            <a:r>
              <a:rPr lang="it-IT" sz="2400" dirty="0">
                <a:solidFill>
                  <a:schemeClr val="tx1"/>
                </a:solidFill>
              </a:rPr>
              <a:t> non ha redditi così bassi da accedere all’edilizia popolare ma neanche così alti per ricorrere al libero mercato</a:t>
            </a:r>
          </a:p>
          <a:p>
            <a:r>
              <a:rPr lang="it-IT" sz="2400" dirty="0">
                <a:solidFill>
                  <a:schemeClr val="tx1"/>
                </a:solidFill>
              </a:rPr>
              <a:t>è una fascia di popolazione che non è </a:t>
            </a:r>
            <a:r>
              <a:rPr lang="it-IT" sz="2400" b="1" dirty="0">
                <a:solidFill>
                  <a:schemeClr val="tx1"/>
                </a:solidFill>
              </a:rPr>
              <a:t>mai stata presa in carico </a:t>
            </a:r>
            <a:r>
              <a:rPr lang="it-IT" sz="2400" dirty="0">
                <a:solidFill>
                  <a:schemeClr val="tx1"/>
                </a:solidFill>
              </a:rPr>
              <a:t>dai servizi sociali e culturalmente non è predisposta a rivolgersi ai servizi</a:t>
            </a:r>
          </a:p>
        </p:txBody>
      </p:sp>
      <p:pic>
        <p:nvPicPr>
          <p:cNvPr id="4" name="Picture 2" descr="Arte e cultura - Fondazione CRT - AICI">
            <a:extLst>
              <a:ext uri="{FF2B5EF4-FFF2-40B4-BE49-F238E27FC236}">
                <a16:creationId xmlns:a16="http://schemas.microsoft.com/office/drawing/2014/main" id="{C7A6E110-F9E9-CE40-B584-E20F05776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A5248994-F04C-1F4C-A55E-B54F232391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8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FFEC3AC6-EB71-4674-93D8-C2B77598B9CE}"/>
              </a:ext>
            </a:extLst>
          </p:cNvPr>
          <p:cNvSpPr txBox="1">
            <a:spLocks/>
          </p:cNvSpPr>
          <p:nvPr/>
        </p:nvSpPr>
        <p:spPr>
          <a:xfrm>
            <a:off x="1143000" y="696686"/>
            <a:ext cx="9875520" cy="1356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Fascia grigia: tassonomia</a:t>
            </a:r>
            <a:endParaRPr lang="en-GB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1820E9E-EDBC-4144-B710-E8AB740C5F63}"/>
              </a:ext>
            </a:extLst>
          </p:cNvPr>
          <p:cNvSpPr/>
          <p:nvPr/>
        </p:nvSpPr>
        <p:spPr>
          <a:xfrm>
            <a:off x="1173480" y="1501898"/>
            <a:ext cx="9845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Chi non ha reddito dimostrabile o garante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Chi si separa con conseguente riduzione reddito e capacità di spesa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Chi ha problemi lavorativi con conseguente riduzione reddito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Nuclei familiari di lavoratori in mobilità, esodati, disoccupato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Anziani soli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Giovani, e non, con lavoro precario e basso reddito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Chi è moroso incolpevole e temporaneo, a rischio sfratto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Nuclei con mutuo che, per un calo di reddito, rischiano il pignoramento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Cittadini e/o nuclei di origine straniera, comunque più vulnerabili</a:t>
            </a:r>
          </a:p>
          <a:p>
            <a:pPr marL="288000" indent="-285750" fontAlgn="base">
              <a:buFont typeface="Wingdings" panose="05000000000000000000" pitchFamily="2" charset="2"/>
              <a:buChar char="§"/>
            </a:pPr>
            <a:r>
              <a:rPr lang="it-IT" sz="2400" dirty="0"/>
              <a:t>Famiglie monoreddito e monoparentali</a:t>
            </a:r>
          </a:p>
          <a:p>
            <a:pPr marL="288000" indent="-285750" fontAlgn="base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2400" dirty="0"/>
              <a:t>Nuclei familiari in cui avvengono situazioni di malattia grave o temporanea non autosufficienza</a:t>
            </a:r>
          </a:p>
        </p:txBody>
      </p:sp>
      <p:pic>
        <p:nvPicPr>
          <p:cNvPr id="4" name="Picture 2" descr="Arte e cultura - Fondazione CRT - AICI">
            <a:extLst>
              <a:ext uri="{FF2B5EF4-FFF2-40B4-BE49-F238E27FC236}">
                <a16:creationId xmlns:a16="http://schemas.microsoft.com/office/drawing/2014/main" id="{FC691590-9AFF-B54B-A18D-1B505D5A5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437C87F-C624-5345-862A-91C8501DC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293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909021-07C8-4D3A-B40C-371A63A1A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43" y="261852"/>
            <a:ext cx="10857675" cy="923330"/>
          </a:xfrm>
        </p:spPr>
        <p:txBody>
          <a:bodyPr>
            <a:normAutofit/>
          </a:bodyPr>
          <a:lstStyle/>
          <a:p>
            <a:r>
              <a:rPr lang="it-IT" dirty="0"/>
              <a:t>Flusso dell’accompagnamento</a:t>
            </a:r>
            <a:endParaRPr lang="en-GB" dirty="0"/>
          </a:p>
        </p:txBody>
      </p:sp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61AF4A1F-359C-4F17-BC7F-4554373C2E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4322833"/>
              </p:ext>
            </p:extLst>
          </p:nvPr>
        </p:nvGraphicFramePr>
        <p:xfrm>
          <a:off x="283028" y="1025525"/>
          <a:ext cx="116259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865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A68246-C35F-44A0-9FBD-CE618AEB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dell’accompagnamento</a:t>
            </a:r>
            <a:endParaRPr lang="en-GB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F3C57E3-440F-4D23-80CC-9A6B2040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999" y="2057400"/>
            <a:ext cx="10511971" cy="403860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Obiettivo perseguito è la stipula del contratto ed il mantenimento della soluzione abitativa nel tempo, si cercano sempre e solo soluzioni «sostenibili» </a:t>
            </a:r>
          </a:p>
          <a:p>
            <a:r>
              <a:rPr lang="it-IT" dirty="0"/>
              <a:t>Si prende in carico anche chi non avrebbe accesso al mercato regolamentato delle abitazioni per carenza di «credibilità»; si da fiducia e opportunità a fasce di popolazione vulnerabili</a:t>
            </a:r>
          </a:p>
          <a:p>
            <a:r>
              <a:rPr lang="it-IT" dirty="0"/>
              <a:t>Si misura la solvibilità attraverso una valutazione complessiva della «persona» non solo attraverso la dimensione lavorativa ed economica del momento</a:t>
            </a:r>
          </a:p>
          <a:p>
            <a:r>
              <a:rPr lang="it-IT" dirty="0">
                <a:sym typeface="Calibri"/>
              </a:rPr>
              <a:t>Se necessario si consiglia l’attivazione del Piano mutualistico </a:t>
            </a:r>
            <a:r>
              <a:rPr lang="it-IT" dirty="0" err="1">
                <a:sym typeface="Calibri"/>
              </a:rPr>
              <a:t>Salvaffitto</a:t>
            </a:r>
            <a:r>
              <a:rPr lang="it-IT" dirty="0">
                <a:sym typeface="Calibri"/>
              </a:rPr>
              <a:t> Residenziale che tutela inquilino e proprietario (CICSENE è garante per l’assicurazione attraverso le azioni di accompagnamento)- vedi allegato</a:t>
            </a:r>
          </a:p>
          <a:p>
            <a:r>
              <a:rPr lang="en-GB" dirty="0"/>
              <a:t>Se </a:t>
            </a:r>
            <a:r>
              <a:rPr lang="en-GB" dirty="0" err="1"/>
              <a:t>necessario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svolge</a:t>
            </a:r>
            <a:r>
              <a:rPr lang="en-GB" dirty="0"/>
              <a:t> un </a:t>
            </a:r>
            <a:r>
              <a:rPr lang="en-GB" dirty="0" err="1"/>
              <a:t>ruolo</a:t>
            </a:r>
            <a:r>
              <a:rPr lang="en-GB" dirty="0"/>
              <a:t> di </a:t>
            </a:r>
            <a:r>
              <a:rPr lang="en-GB" dirty="0" err="1"/>
              <a:t>mediazione</a:t>
            </a:r>
            <a:r>
              <a:rPr lang="en-GB" dirty="0"/>
              <a:t> </a:t>
            </a:r>
            <a:r>
              <a:rPr lang="en-GB" dirty="0" err="1"/>
              <a:t>tra</a:t>
            </a:r>
            <a:r>
              <a:rPr lang="en-GB" dirty="0"/>
              <a:t> le </a:t>
            </a:r>
            <a:r>
              <a:rPr lang="en-GB" dirty="0" err="1"/>
              <a:t>parti</a:t>
            </a:r>
            <a:r>
              <a:rPr lang="en-GB" dirty="0"/>
              <a:t> </a:t>
            </a:r>
            <a:r>
              <a:rPr lang="en-GB" dirty="0" err="1"/>
              <a:t>anche</a:t>
            </a:r>
            <a:r>
              <a:rPr lang="en-GB" dirty="0"/>
              <a:t> </a:t>
            </a:r>
            <a:r>
              <a:rPr lang="en-GB" dirty="0" err="1"/>
              <a:t>dopo</a:t>
            </a:r>
            <a:r>
              <a:rPr lang="en-GB" dirty="0"/>
              <a:t> la </a:t>
            </a:r>
            <a:r>
              <a:rPr lang="en-GB" dirty="0" err="1"/>
              <a:t>stipula</a:t>
            </a:r>
            <a:r>
              <a:rPr lang="en-GB" dirty="0"/>
              <a:t> del </a:t>
            </a:r>
            <a:r>
              <a:rPr lang="en-GB" dirty="0" err="1"/>
              <a:t>contratto</a:t>
            </a:r>
            <a:r>
              <a:rPr lang="en-GB" dirty="0"/>
              <a:t> (</a:t>
            </a:r>
            <a:r>
              <a:rPr lang="en-GB" dirty="0" err="1"/>
              <a:t>mantenimento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soluzione</a:t>
            </a:r>
            <a:r>
              <a:rPr lang="en-GB" dirty="0"/>
              <a:t> </a:t>
            </a:r>
            <a:r>
              <a:rPr lang="en-GB" dirty="0" err="1"/>
              <a:t>abitativa</a:t>
            </a:r>
            <a:r>
              <a:rPr lang="en-GB" dirty="0"/>
              <a:t>)</a:t>
            </a:r>
          </a:p>
          <a:p>
            <a:endParaRPr lang="it-IT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12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A68246-C35F-44A0-9FBD-CE618AEB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CICSENE</a:t>
            </a:r>
            <a:endParaRPr lang="en-GB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F3C57E3-440F-4D23-80CC-9A6B20401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10337800" cy="4038600"/>
          </a:xfrm>
        </p:spPr>
        <p:txBody>
          <a:bodyPr>
            <a:normAutofit/>
          </a:bodyPr>
          <a:lstStyle/>
          <a:p>
            <a:r>
              <a:rPr lang="it-IT" dirty="0"/>
              <a:t>Il CICSENE è «equidistante» dai bisogni del proprietario privato e da quelli dell’inquilino, attiva </a:t>
            </a:r>
            <a:r>
              <a:rPr lang="it-IT" dirty="0" err="1"/>
              <a:t>win-win</a:t>
            </a:r>
            <a:r>
              <a:rPr lang="it-IT" dirty="0"/>
              <a:t> </a:t>
            </a:r>
            <a:r>
              <a:rPr lang="it-IT" dirty="0" err="1"/>
              <a:t>solution</a:t>
            </a:r>
            <a:endParaRPr lang="it-IT" dirty="0"/>
          </a:p>
          <a:p>
            <a:r>
              <a:rPr lang="it-IT" dirty="0"/>
              <a:t>il CICSENE è riconosciuto come «garante morale» dagli  stakeholder del sistema</a:t>
            </a:r>
          </a:p>
          <a:p>
            <a:r>
              <a:rPr lang="it-IT" dirty="0"/>
              <a:t>in condizione di povertà assoluta </a:t>
            </a:r>
          </a:p>
          <a:p>
            <a:pPr marL="45720" indent="0">
              <a:buNone/>
            </a:pPr>
            <a:endParaRPr lang="it-IT" dirty="0"/>
          </a:p>
          <a:p>
            <a:endParaRPr lang="en-GB" dirty="0"/>
          </a:p>
        </p:txBody>
      </p:sp>
      <p:pic>
        <p:nvPicPr>
          <p:cNvPr id="4" name="Picture 2" descr="Arte e cultura - Fondazione CRT - AICI">
            <a:extLst>
              <a:ext uri="{FF2B5EF4-FFF2-40B4-BE49-F238E27FC236}">
                <a16:creationId xmlns:a16="http://schemas.microsoft.com/office/drawing/2014/main" id="{EDDA9A27-E861-AF4E-ABC5-88DEF793DC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986" y="5587668"/>
            <a:ext cx="1434797" cy="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DEF24289-E651-2847-A1C1-E553B3777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17" y="5587668"/>
            <a:ext cx="1017405" cy="851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89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804</Words>
  <Application>Microsoft Macintosh PowerPoint</Application>
  <PresentationFormat>Widescreen</PresentationFormat>
  <Paragraphs>78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Wingdings</vt:lpstr>
      <vt:lpstr>Base</vt:lpstr>
      <vt:lpstr>cicsene</vt:lpstr>
      <vt:lpstr>Presentazione standard di PowerPoint</vt:lpstr>
      <vt:lpstr>Il CICSENE</vt:lpstr>
      <vt:lpstr>Accompagnamento alla soluzione abitativa</vt:lpstr>
      <vt:lpstr>La «fascia grigia»</vt:lpstr>
      <vt:lpstr>Presentazione standard di PowerPoint</vt:lpstr>
      <vt:lpstr>Flusso dell’accompagnamento</vt:lpstr>
      <vt:lpstr>Caratteristiche dell’accompagnamento</vt:lpstr>
      <vt:lpstr>Ruolo del CICSENE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cicsene</dc:title>
  <dc:creator>roberta ribero</dc:creator>
  <cp:lastModifiedBy>roberta ribero</cp:lastModifiedBy>
  <cp:revision>46</cp:revision>
  <dcterms:created xsi:type="dcterms:W3CDTF">2020-01-11T09:09:02Z</dcterms:created>
  <dcterms:modified xsi:type="dcterms:W3CDTF">2021-11-11T14:55:44Z</dcterms:modified>
</cp:coreProperties>
</file>